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22"/>
  </p:notesMasterIdLst>
  <p:sldIdLst>
    <p:sldId id="264" r:id="rId2"/>
    <p:sldId id="270" r:id="rId3"/>
    <p:sldId id="273" r:id="rId4"/>
    <p:sldId id="274" r:id="rId5"/>
    <p:sldId id="271" r:id="rId6"/>
    <p:sldId id="278" r:id="rId7"/>
    <p:sldId id="276" r:id="rId8"/>
    <p:sldId id="275" r:id="rId9"/>
    <p:sldId id="268" r:id="rId10"/>
    <p:sldId id="265" r:id="rId11"/>
    <p:sldId id="266" r:id="rId12"/>
    <p:sldId id="262" r:id="rId13"/>
    <p:sldId id="267" r:id="rId14"/>
    <p:sldId id="257" r:id="rId15"/>
    <p:sldId id="258" r:id="rId16"/>
    <p:sldId id="259" r:id="rId17"/>
    <p:sldId id="260" r:id="rId18"/>
    <p:sldId id="261" r:id="rId19"/>
    <p:sldId id="263" r:id="rId20"/>
    <p:sldId id="26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6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83BCDE-3784-4F5B-89A3-86592FEEA8AC}" v="30" dt="2022-04-07T11:40:24.9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76" autoAdjust="0"/>
    <p:restoredTop sz="46862" autoAdjust="0"/>
  </p:normalViewPr>
  <p:slideViewPr>
    <p:cSldViewPr snapToGrid="0">
      <p:cViewPr varScale="1">
        <p:scale>
          <a:sx n="43" d="100"/>
          <a:sy n="43" d="100"/>
        </p:scale>
        <p:origin x="1350" y="48"/>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sser, John D.  (INPO)" userId="0c7be505-6061-4c4e-b508-7f04beaeb45f" providerId="ADAL" clId="{4483BCDE-3784-4F5B-89A3-86592FEEA8AC}"/>
    <pc:docChg chg="undo custSel addSld delSld modSld sldOrd">
      <pc:chgData name="Musser, John D.  (INPO)" userId="0c7be505-6061-4c4e-b508-7f04beaeb45f" providerId="ADAL" clId="{4483BCDE-3784-4F5B-89A3-86592FEEA8AC}" dt="2022-04-07T11:42:15.984" v="9370" actId="1076"/>
      <pc:docMkLst>
        <pc:docMk/>
      </pc:docMkLst>
      <pc:sldChg chg="addSp delSp modSp del mod">
        <pc:chgData name="Musser, John D.  (INPO)" userId="0c7be505-6061-4c4e-b508-7f04beaeb45f" providerId="ADAL" clId="{4483BCDE-3784-4F5B-89A3-86592FEEA8AC}" dt="2022-04-04T19:05:48.810" v="3361" actId="2696"/>
        <pc:sldMkLst>
          <pc:docMk/>
          <pc:sldMk cId="3021891426" sldId="256"/>
        </pc:sldMkLst>
        <pc:spChg chg="add del">
          <ac:chgData name="Musser, John D.  (INPO)" userId="0c7be505-6061-4c4e-b508-7f04beaeb45f" providerId="ADAL" clId="{4483BCDE-3784-4F5B-89A3-86592FEEA8AC}" dt="2022-04-04T19:01:13.164" v="3328" actId="21"/>
          <ac:spMkLst>
            <pc:docMk/>
            <pc:sldMk cId="3021891426" sldId="256"/>
            <ac:spMk id="2" creationId="{D147B548-99E4-4B5D-B7CD-95ECDEA95F1B}"/>
          </ac:spMkLst>
        </pc:spChg>
        <pc:spChg chg="add del mod">
          <ac:chgData name="Musser, John D.  (INPO)" userId="0c7be505-6061-4c4e-b508-7f04beaeb45f" providerId="ADAL" clId="{4483BCDE-3784-4F5B-89A3-86592FEEA8AC}" dt="2022-04-04T19:00:18.630" v="3314" actId="21"/>
          <ac:spMkLst>
            <pc:docMk/>
            <pc:sldMk cId="3021891426" sldId="256"/>
            <ac:spMk id="4" creationId="{4D7511D3-81AF-4282-ABE9-D9C30EA87367}"/>
          </ac:spMkLst>
        </pc:spChg>
        <pc:spChg chg="add mod">
          <ac:chgData name="Musser, John D.  (INPO)" userId="0c7be505-6061-4c4e-b508-7f04beaeb45f" providerId="ADAL" clId="{4483BCDE-3784-4F5B-89A3-86592FEEA8AC}" dt="2022-04-04T19:01:13.164" v="3328" actId="21"/>
          <ac:spMkLst>
            <pc:docMk/>
            <pc:sldMk cId="3021891426" sldId="256"/>
            <ac:spMk id="7" creationId="{49AC54AE-73A4-470A-8C9E-E5F053580CF5}"/>
          </ac:spMkLst>
        </pc:spChg>
        <pc:spChg chg="mod">
          <ac:chgData name="Musser, John D.  (INPO)" userId="0c7be505-6061-4c4e-b508-7f04beaeb45f" providerId="ADAL" clId="{4483BCDE-3784-4F5B-89A3-86592FEEA8AC}" dt="2022-04-04T19:01:18.170" v="3335" actId="20577"/>
          <ac:spMkLst>
            <pc:docMk/>
            <pc:sldMk cId="3021891426" sldId="256"/>
            <ac:spMk id="14" creationId="{96B379F0-2ED1-4CC7-BC93-90FB62019211}"/>
          </ac:spMkLst>
        </pc:spChg>
        <pc:graphicFrameChg chg="del">
          <ac:chgData name="Musser, John D.  (INPO)" userId="0c7be505-6061-4c4e-b508-7f04beaeb45f" providerId="ADAL" clId="{4483BCDE-3784-4F5B-89A3-86592FEEA8AC}" dt="2022-04-04T19:01:06.128" v="3327" actId="21"/>
          <ac:graphicFrameMkLst>
            <pc:docMk/>
            <pc:sldMk cId="3021891426" sldId="256"/>
            <ac:graphicFrameMk id="6" creationId="{15CC4A7F-1311-4227-9102-3AFFB84F74B3}"/>
          </ac:graphicFrameMkLst>
        </pc:graphicFrameChg>
        <pc:graphicFrameChg chg="mod modGraphic">
          <ac:chgData name="Musser, John D.  (INPO)" userId="0c7be505-6061-4c4e-b508-7f04beaeb45f" providerId="ADAL" clId="{4483BCDE-3784-4F5B-89A3-86592FEEA8AC}" dt="2022-04-04T19:02:15.135" v="3347" actId="14100"/>
          <ac:graphicFrameMkLst>
            <pc:docMk/>
            <pc:sldMk cId="3021891426" sldId="256"/>
            <ac:graphicFrameMk id="8" creationId="{DB714283-7F2E-4840-B25B-CDD39BEFF1C9}"/>
          </ac:graphicFrameMkLst>
        </pc:graphicFrameChg>
      </pc:sldChg>
      <pc:sldChg chg="mod modShow">
        <pc:chgData name="Musser, John D.  (INPO)" userId="0c7be505-6061-4c4e-b508-7f04beaeb45f" providerId="ADAL" clId="{4483BCDE-3784-4F5B-89A3-86592FEEA8AC}" dt="2022-04-04T19:23:56.453" v="5913" actId="729"/>
        <pc:sldMkLst>
          <pc:docMk/>
          <pc:sldMk cId="3936441692" sldId="257"/>
        </pc:sldMkLst>
      </pc:sldChg>
      <pc:sldChg chg="mod modShow">
        <pc:chgData name="Musser, John D.  (INPO)" userId="0c7be505-6061-4c4e-b508-7f04beaeb45f" providerId="ADAL" clId="{4483BCDE-3784-4F5B-89A3-86592FEEA8AC}" dt="2022-04-04T19:24:02.700" v="5914" actId="729"/>
        <pc:sldMkLst>
          <pc:docMk/>
          <pc:sldMk cId="2018415004" sldId="258"/>
        </pc:sldMkLst>
      </pc:sldChg>
      <pc:sldChg chg="delSp modSp mod modNotesTx">
        <pc:chgData name="Musser, John D.  (INPO)" userId="0c7be505-6061-4c4e-b508-7f04beaeb45f" providerId="ADAL" clId="{4483BCDE-3784-4F5B-89A3-86592FEEA8AC}" dt="2022-04-04T19:28:01.672" v="5934" actId="14100"/>
        <pc:sldMkLst>
          <pc:docMk/>
          <pc:sldMk cId="1402097357" sldId="261"/>
        </pc:sldMkLst>
        <pc:spChg chg="del mod">
          <ac:chgData name="Musser, John D.  (INPO)" userId="0c7be505-6061-4c4e-b508-7f04beaeb45f" providerId="ADAL" clId="{4483BCDE-3784-4F5B-89A3-86592FEEA8AC}" dt="2022-04-04T19:27:02.004" v="5927" actId="21"/>
          <ac:spMkLst>
            <pc:docMk/>
            <pc:sldMk cId="1402097357" sldId="261"/>
            <ac:spMk id="3" creationId="{76124445-AC18-46FB-A137-5FA77B472408}"/>
          </ac:spMkLst>
        </pc:spChg>
        <pc:spChg chg="mod">
          <ac:chgData name="Musser, John D.  (INPO)" userId="0c7be505-6061-4c4e-b508-7f04beaeb45f" providerId="ADAL" clId="{4483BCDE-3784-4F5B-89A3-86592FEEA8AC}" dt="2022-04-04T19:28:01.672" v="5934" actId="14100"/>
          <ac:spMkLst>
            <pc:docMk/>
            <pc:sldMk cId="1402097357" sldId="261"/>
            <ac:spMk id="6" creationId="{0A12AE42-425A-4AED-901C-DDEFF227BAC5}"/>
          </ac:spMkLst>
        </pc:spChg>
        <pc:picChg chg="mod">
          <ac:chgData name="Musser, John D.  (INPO)" userId="0c7be505-6061-4c4e-b508-7f04beaeb45f" providerId="ADAL" clId="{4483BCDE-3784-4F5B-89A3-86592FEEA8AC}" dt="2022-04-04T19:27:15.837" v="5930" actId="1076"/>
          <ac:picMkLst>
            <pc:docMk/>
            <pc:sldMk cId="1402097357" sldId="261"/>
            <ac:picMk id="5" creationId="{3A81F5FF-FF1E-42C5-ACDA-E0AA175A01E6}"/>
          </ac:picMkLst>
        </pc:picChg>
      </pc:sldChg>
      <pc:sldChg chg="delSp modSp mod ord modNotesTx">
        <pc:chgData name="Musser, John D.  (INPO)" userId="0c7be505-6061-4c4e-b508-7f04beaeb45f" providerId="ADAL" clId="{4483BCDE-3784-4F5B-89A3-86592FEEA8AC}" dt="2022-04-04T19:26:29.588" v="5924"/>
        <pc:sldMkLst>
          <pc:docMk/>
          <pc:sldMk cId="334617715" sldId="262"/>
        </pc:sldMkLst>
        <pc:spChg chg="mod">
          <ac:chgData name="Musser, John D.  (INPO)" userId="0c7be505-6061-4c4e-b508-7f04beaeb45f" providerId="ADAL" clId="{4483BCDE-3784-4F5B-89A3-86592FEEA8AC}" dt="2022-04-04T19:26:20.238" v="5922" actId="255"/>
          <ac:spMkLst>
            <pc:docMk/>
            <pc:sldMk cId="334617715" sldId="262"/>
            <ac:spMk id="3" creationId="{CD7FF71A-1E10-4A35-A082-14BF9B6AD497}"/>
          </ac:spMkLst>
        </pc:spChg>
        <pc:spChg chg="del mod">
          <ac:chgData name="Musser, John D.  (INPO)" userId="0c7be505-6061-4c4e-b508-7f04beaeb45f" providerId="ADAL" clId="{4483BCDE-3784-4F5B-89A3-86592FEEA8AC}" dt="2022-04-04T19:26:29.588" v="5924"/>
          <ac:spMkLst>
            <pc:docMk/>
            <pc:sldMk cId="334617715" sldId="262"/>
            <ac:spMk id="4" creationId="{A8E643BA-AB42-4C88-9802-2B890EF9C5B7}"/>
          </ac:spMkLst>
        </pc:spChg>
        <pc:picChg chg="mod">
          <ac:chgData name="Musser, John D.  (INPO)" userId="0c7be505-6061-4c4e-b508-7f04beaeb45f" providerId="ADAL" clId="{4483BCDE-3784-4F5B-89A3-86592FEEA8AC}" dt="2022-04-04T19:26:02.478" v="5919" actId="1076"/>
          <ac:picMkLst>
            <pc:docMk/>
            <pc:sldMk cId="334617715" sldId="262"/>
            <ac:picMk id="2050" creationId="{3E3A998D-E260-4FD4-AC91-BD09FBBDE418}"/>
          </ac:picMkLst>
        </pc:picChg>
      </pc:sldChg>
      <pc:sldChg chg="addSp delSp modSp mod modNotesTx">
        <pc:chgData name="Musser, John D.  (INPO)" userId="0c7be505-6061-4c4e-b508-7f04beaeb45f" providerId="ADAL" clId="{4483BCDE-3784-4F5B-89A3-86592FEEA8AC}" dt="2022-04-07T11:41:17.616" v="9353" actId="1076"/>
        <pc:sldMkLst>
          <pc:docMk/>
          <pc:sldMk cId="139159802" sldId="263"/>
        </pc:sldMkLst>
        <pc:spChg chg="del mod">
          <ac:chgData name="Musser, John D.  (INPO)" userId="0c7be505-6061-4c4e-b508-7f04beaeb45f" providerId="ADAL" clId="{4483BCDE-3784-4F5B-89A3-86592FEEA8AC}" dt="2022-04-04T19:29:11.900" v="5937" actId="21"/>
          <ac:spMkLst>
            <pc:docMk/>
            <pc:sldMk cId="139159802" sldId="263"/>
            <ac:spMk id="24" creationId="{D902E4B6-B6B6-4B90-B251-6C99219B6B90}"/>
          </ac:spMkLst>
        </pc:spChg>
        <pc:picChg chg="add mod">
          <ac:chgData name="Musser, John D.  (INPO)" userId="0c7be505-6061-4c4e-b508-7f04beaeb45f" providerId="ADAL" clId="{4483BCDE-3784-4F5B-89A3-86592FEEA8AC}" dt="2022-04-07T11:41:10.431" v="9350" actId="1076"/>
          <ac:picMkLst>
            <pc:docMk/>
            <pc:sldMk cId="139159802" sldId="263"/>
            <ac:picMk id="3" creationId="{ABF0207E-E38B-4D9B-BB23-E6EAE9E33EA9}"/>
          </ac:picMkLst>
        </pc:picChg>
        <pc:picChg chg="add mod">
          <ac:chgData name="Musser, John D.  (INPO)" userId="0c7be505-6061-4c4e-b508-7f04beaeb45f" providerId="ADAL" clId="{4483BCDE-3784-4F5B-89A3-86592FEEA8AC}" dt="2022-04-07T11:41:17.616" v="9353" actId="1076"/>
          <ac:picMkLst>
            <pc:docMk/>
            <pc:sldMk cId="139159802" sldId="263"/>
            <ac:picMk id="5" creationId="{BCFCABD6-6F49-4518-9140-134AA7DD0383}"/>
          </ac:picMkLst>
        </pc:picChg>
        <pc:picChg chg="mod">
          <ac:chgData name="Musser, John D.  (INPO)" userId="0c7be505-6061-4c4e-b508-7f04beaeb45f" providerId="ADAL" clId="{4483BCDE-3784-4F5B-89A3-86592FEEA8AC}" dt="2022-04-07T11:41:01.478" v="9347" actId="14100"/>
          <ac:picMkLst>
            <pc:docMk/>
            <pc:sldMk cId="139159802" sldId="263"/>
            <ac:picMk id="7" creationId="{B1FFC581-9B40-4038-8AE6-65376740C1E3}"/>
          </ac:picMkLst>
        </pc:picChg>
        <pc:picChg chg="del mod">
          <ac:chgData name="Musser, John D.  (INPO)" userId="0c7be505-6061-4c4e-b508-7f04beaeb45f" providerId="ADAL" clId="{4483BCDE-3784-4F5B-89A3-86592FEEA8AC}" dt="2022-04-07T11:35:49.069" v="9326" actId="21"/>
          <ac:picMkLst>
            <pc:docMk/>
            <pc:sldMk cId="139159802" sldId="263"/>
            <ac:picMk id="9" creationId="{3FBC3D42-8324-4E03-9823-FB68174B6A95}"/>
          </ac:picMkLst>
        </pc:picChg>
        <pc:picChg chg="del">
          <ac:chgData name="Musser, John D.  (INPO)" userId="0c7be505-6061-4c4e-b508-7f04beaeb45f" providerId="ADAL" clId="{4483BCDE-3784-4F5B-89A3-86592FEEA8AC}" dt="2022-04-04T19:30:57.911" v="5962" actId="21"/>
          <ac:picMkLst>
            <pc:docMk/>
            <pc:sldMk cId="139159802" sldId="263"/>
            <ac:picMk id="11" creationId="{66E7AA45-E290-436D-BA9D-C325AB23478D}"/>
          </ac:picMkLst>
        </pc:picChg>
        <pc:picChg chg="del mod">
          <ac:chgData name="Musser, John D.  (INPO)" userId="0c7be505-6061-4c4e-b508-7f04beaeb45f" providerId="ADAL" clId="{4483BCDE-3784-4F5B-89A3-86592FEEA8AC}" dt="2022-04-04T19:31:49.004" v="5975" actId="21"/>
          <ac:picMkLst>
            <pc:docMk/>
            <pc:sldMk cId="139159802" sldId="263"/>
            <ac:picMk id="13" creationId="{DDCCF5DB-4B5E-4E34-907B-A0B9AC75B25F}"/>
          </ac:picMkLst>
        </pc:picChg>
        <pc:picChg chg="del">
          <ac:chgData name="Musser, John D.  (INPO)" userId="0c7be505-6061-4c4e-b508-7f04beaeb45f" providerId="ADAL" clId="{4483BCDE-3784-4F5B-89A3-86592FEEA8AC}" dt="2022-04-04T19:30:35.371" v="5957" actId="21"/>
          <ac:picMkLst>
            <pc:docMk/>
            <pc:sldMk cId="139159802" sldId="263"/>
            <ac:picMk id="15" creationId="{4719B1F9-EA7B-4200-B33A-3505ABADD1B1}"/>
          </ac:picMkLst>
        </pc:picChg>
        <pc:picChg chg="mod">
          <ac:chgData name="Musser, John D.  (INPO)" userId="0c7be505-6061-4c4e-b508-7f04beaeb45f" providerId="ADAL" clId="{4483BCDE-3784-4F5B-89A3-86592FEEA8AC}" dt="2022-04-07T11:40:56.359" v="9345" actId="1076"/>
          <ac:picMkLst>
            <pc:docMk/>
            <pc:sldMk cId="139159802" sldId="263"/>
            <ac:picMk id="19" creationId="{E767F4E8-AD1D-47EA-9D8F-A919D67F1254}"/>
          </ac:picMkLst>
        </pc:picChg>
        <pc:picChg chg="del">
          <ac:chgData name="Musser, John D.  (INPO)" userId="0c7be505-6061-4c4e-b508-7f04beaeb45f" providerId="ADAL" clId="{4483BCDE-3784-4F5B-89A3-86592FEEA8AC}" dt="2022-04-04T19:31:17.837" v="5966" actId="21"/>
          <ac:picMkLst>
            <pc:docMk/>
            <pc:sldMk cId="139159802" sldId="263"/>
            <ac:picMk id="21" creationId="{E7827985-7F7A-4905-B5C5-AD78DFD709CC}"/>
          </ac:picMkLst>
        </pc:picChg>
        <pc:picChg chg="del mod">
          <ac:chgData name="Musser, John D.  (INPO)" userId="0c7be505-6061-4c4e-b508-7f04beaeb45f" providerId="ADAL" clId="{4483BCDE-3784-4F5B-89A3-86592FEEA8AC}" dt="2022-04-04T19:30:32.053" v="5956" actId="478"/>
          <ac:picMkLst>
            <pc:docMk/>
            <pc:sldMk cId="139159802" sldId="263"/>
            <ac:picMk id="23" creationId="{991D6544-6A57-42F1-A09C-AF49DD7C7BB9}"/>
          </ac:picMkLst>
        </pc:picChg>
      </pc:sldChg>
      <pc:sldChg chg="modSp new mod ord modNotesTx">
        <pc:chgData name="Musser, John D.  (INPO)" userId="0c7be505-6061-4c4e-b508-7f04beaeb45f" providerId="ADAL" clId="{4483BCDE-3784-4F5B-89A3-86592FEEA8AC}" dt="2022-04-06T13:26:54.584" v="9325" actId="20577"/>
        <pc:sldMkLst>
          <pc:docMk/>
          <pc:sldMk cId="3253021555" sldId="264"/>
        </pc:sldMkLst>
        <pc:spChg chg="mod">
          <ac:chgData name="Musser, John D.  (INPO)" userId="0c7be505-6061-4c4e-b508-7f04beaeb45f" providerId="ADAL" clId="{4483BCDE-3784-4F5B-89A3-86592FEEA8AC}" dt="2022-04-04T18:17:00.073" v="21" actId="21"/>
          <ac:spMkLst>
            <pc:docMk/>
            <pc:sldMk cId="3253021555" sldId="264"/>
            <ac:spMk id="2" creationId="{AA695961-A7FA-4D73-BC9C-6CC631F11E60}"/>
          </ac:spMkLst>
        </pc:spChg>
        <pc:spChg chg="mod">
          <ac:chgData name="Musser, John D.  (INPO)" userId="0c7be505-6061-4c4e-b508-7f04beaeb45f" providerId="ADAL" clId="{4483BCDE-3784-4F5B-89A3-86592FEEA8AC}" dt="2022-04-06T13:26:54.584" v="9325" actId="20577"/>
          <ac:spMkLst>
            <pc:docMk/>
            <pc:sldMk cId="3253021555" sldId="264"/>
            <ac:spMk id="3" creationId="{FD5D2F60-F9F7-4055-83E6-49097CC21D83}"/>
          </ac:spMkLst>
        </pc:spChg>
      </pc:sldChg>
      <pc:sldChg chg="addSp delSp modSp new mod modNotesTx">
        <pc:chgData name="Musser, John D.  (INPO)" userId="0c7be505-6061-4c4e-b508-7f04beaeb45f" providerId="ADAL" clId="{4483BCDE-3784-4F5B-89A3-86592FEEA8AC}" dt="2022-04-04T19:23:30.893" v="5912" actId="20577"/>
        <pc:sldMkLst>
          <pc:docMk/>
          <pc:sldMk cId="2445967444" sldId="265"/>
        </pc:sldMkLst>
        <pc:spChg chg="mod">
          <ac:chgData name="Musser, John D.  (INPO)" userId="0c7be505-6061-4c4e-b508-7f04beaeb45f" providerId="ADAL" clId="{4483BCDE-3784-4F5B-89A3-86592FEEA8AC}" dt="2022-04-04T19:00:58.913" v="3326" actId="20577"/>
          <ac:spMkLst>
            <pc:docMk/>
            <pc:sldMk cId="2445967444" sldId="265"/>
            <ac:spMk id="2" creationId="{3CA0761C-1AC5-437A-9ED5-B74C0FDBD4AB}"/>
          </ac:spMkLst>
        </pc:spChg>
        <pc:spChg chg="del">
          <ac:chgData name="Musser, John D.  (INPO)" userId="0c7be505-6061-4c4e-b508-7f04beaeb45f" providerId="ADAL" clId="{4483BCDE-3784-4F5B-89A3-86592FEEA8AC}" dt="2022-04-04T19:00:43.006" v="3315" actId="22"/>
          <ac:spMkLst>
            <pc:docMk/>
            <pc:sldMk cId="2445967444" sldId="265"/>
            <ac:spMk id="3" creationId="{8AAC0F4D-0550-471D-9838-BA601C33E6F0}"/>
          </ac:spMkLst>
        </pc:spChg>
        <pc:picChg chg="add mod ord">
          <ac:chgData name="Musser, John D.  (INPO)" userId="0c7be505-6061-4c4e-b508-7f04beaeb45f" providerId="ADAL" clId="{4483BCDE-3784-4F5B-89A3-86592FEEA8AC}" dt="2022-04-04T19:00:54.539" v="3319" actId="1076"/>
          <ac:picMkLst>
            <pc:docMk/>
            <pc:sldMk cId="2445967444" sldId="265"/>
            <ac:picMk id="5" creationId="{DA3B2EF5-880C-47B7-9223-A45687490AE5}"/>
          </ac:picMkLst>
        </pc:picChg>
      </pc:sldChg>
      <pc:sldChg chg="addSp delSp modSp new mod">
        <pc:chgData name="Musser, John D.  (INPO)" userId="0c7be505-6061-4c4e-b508-7f04beaeb45f" providerId="ADAL" clId="{4483BCDE-3784-4F5B-89A3-86592FEEA8AC}" dt="2022-04-04T19:03:00.703" v="3356" actId="20577"/>
        <pc:sldMkLst>
          <pc:docMk/>
          <pc:sldMk cId="1807827145" sldId="266"/>
        </pc:sldMkLst>
        <pc:spChg chg="mod">
          <ac:chgData name="Musser, John D.  (INPO)" userId="0c7be505-6061-4c4e-b508-7f04beaeb45f" providerId="ADAL" clId="{4483BCDE-3784-4F5B-89A3-86592FEEA8AC}" dt="2022-04-04T19:03:00.703" v="3356" actId="20577"/>
          <ac:spMkLst>
            <pc:docMk/>
            <pc:sldMk cId="1807827145" sldId="266"/>
            <ac:spMk id="2" creationId="{7B2067EA-4C11-4472-A628-8B1EB331BE06}"/>
          </ac:spMkLst>
        </pc:spChg>
        <pc:spChg chg="del">
          <ac:chgData name="Musser, John D.  (INPO)" userId="0c7be505-6061-4c4e-b508-7f04beaeb45f" providerId="ADAL" clId="{4483BCDE-3784-4F5B-89A3-86592FEEA8AC}" dt="2022-04-04T19:02:33.161" v="3349" actId="22"/>
          <ac:spMkLst>
            <pc:docMk/>
            <pc:sldMk cId="1807827145" sldId="266"/>
            <ac:spMk id="3" creationId="{CDA1E539-ED52-460B-B773-2B916285D180}"/>
          </ac:spMkLst>
        </pc:spChg>
        <pc:picChg chg="add mod ord">
          <ac:chgData name="Musser, John D.  (INPO)" userId="0c7be505-6061-4c4e-b508-7f04beaeb45f" providerId="ADAL" clId="{4483BCDE-3784-4F5B-89A3-86592FEEA8AC}" dt="2022-04-04T19:02:48.054" v="3352" actId="1076"/>
          <ac:picMkLst>
            <pc:docMk/>
            <pc:sldMk cId="1807827145" sldId="266"/>
            <ac:picMk id="5" creationId="{F3CDEC7A-2251-4AAC-8A53-A4D6BA43FD7A}"/>
          </ac:picMkLst>
        </pc:picChg>
      </pc:sldChg>
      <pc:sldChg chg="delSp add del mod setBg delDesignElem modShow">
        <pc:chgData name="Musser, John D.  (INPO)" userId="0c7be505-6061-4c4e-b508-7f04beaeb45f" providerId="ADAL" clId="{4483BCDE-3784-4F5B-89A3-86592FEEA8AC}" dt="2022-04-04T19:05:56.360" v="3362" actId="729"/>
        <pc:sldMkLst>
          <pc:docMk/>
          <pc:sldMk cId="1623044402" sldId="267"/>
        </pc:sldMkLst>
        <pc:picChg chg="del">
          <ac:chgData name="Musser, John D.  (INPO)" userId="0c7be505-6061-4c4e-b508-7f04beaeb45f" providerId="ADAL" clId="{4483BCDE-3784-4F5B-89A3-86592FEEA8AC}" dt="2022-04-04T19:05:31.723" v="3358"/>
          <ac:picMkLst>
            <pc:docMk/>
            <pc:sldMk cId="1623044402" sldId="267"/>
            <ac:picMk id="9" creationId="{3584C209-79C0-444D-AE24-F79EFF24A769}"/>
          </ac:picMkLst>
        </pc:picChg>
      </pc:sldChg>
      <pc:sldChg chg="addSp delSp modSp new mod modNotesTx">
        <pc:chgData name="Musser, John D.  (INPO)" userId="0c7be505-6061-4c4e-b508-7f04beaeb45f" providerId="ADAL" clId="{4483BCDE-3784-4F5B-89A3-86592FEEA8AC}" dt="2022-04-07T11:36:19.029" v="9332" actId="14100"/>
        <pc:sldMkLst>
          <pc:docMk/>
          <pc:sldMk cId="3101005127" sldId="268"/>
        </pc:sldMkLst>
        <pc:spChg chg="mod">
          <ac:chgData name="Musser, John D.  (INPO)" userId="0c7be505-6061-4c4e-b508-7f04beaeb45f" providerId="ADAL" clId="{4483BCDE-3784-4F5B-89A3-86592FEEA8AC}" dt="2022-04-04T19:06:52.257" v="3549" actId="20577"/>
          <ac:spMkLst>
            <pc:docMk/>
            <pc:sldMk cId="3101005127" sldId="268"/>
            <ac:spMk id="2" creationId="{06DAEA0D-49CA-4836-B440-5F79FBCF3958}"/>
          </ac:spMkLst>
        </pc:spChg>
        <pc:spChg chg="del">
          <ac:chgData name="Musser, John D.  (INPO)" userId="0c7be505-6061-4c4e-b508-7f04beaeb45f" providerId="ADAL" clId="{4483BCDE-3784-4F5B-89A3-86592FEEA8AC}" dt="2022-04-07T11:35:59.880" v="9327"/>
          <ac:spMkLst>
            <pc:docMk/>
            <pc:sldMk cId="3101005127" sldId="268"/>
            <ac:spMk id="3" creationId="{A419043F-71BE-4A22-B7B1-F25DF446DFFB}"/>
          </ac:spMkLst>
        </pc:spChg>
        <pc:picChg chg="add mod">
          <ac:chgData name="Musser, John D.  (INPO)" userId="0c7be505-6061-4c4e-b508-7f04beaeb45f" providerId="ADAL" clId="{4483BCDE-3784-4F5B-89A3-86592FEEA8AC}" dt="2022-04-07T11:36:19.029" v="9332" actId="14100"/>
          <ac:picMkLst>
            <pc:docMk/>
            <pc:sldMk cId="3101005127" sldId="268"/>
            <ac:picMk id="4" creationId="{5B7479DF-5BAC-4EB7-A5B2-AE34E7942F60}"/>
          </ac:picMkLst>
        </pc:picChg>
      </pc:sldChg>
      <pc:sldChg chg="addSp delSp modSp new mod">
        <pc:chgData name="Musser, John D.  (INPO)" userId="0c7be505-6061-4c4e-b508-7f04beaeb45f" providerId="ADAL" clId="{4483BCDE-3784-4F5B-89A3-86592FEEA8AC}" dt="2022-04-07T11:42:15.984" v="9370" actId="1076"/>
        <pc:sldMkLst>
          <pc:docMk/>
          <pc:sldMk cId="93237782" sldId="269"/>
        </pc:sldMkLst>
        <pc:spChg chg="mod">
          <ac:chgData name="Musser, John D.  (INPO)" userId="0c7be505-6061-4c4e-b508-7f04beaeb45f" providerId="ADAL" clId="{4483BCDE-3784-4F5B-89A3-86592FEEA8AC}" dt="2022-04-07T11:41:34.832" v="9356" actId="1076"/>
          <ac:spMkLst>
            <pc:docMk/>
            <pc:sldMk cId="93237782" sldId="269"/>
            <ac:spMk id="2" creationId="{9735456D-BFF8-422C-A15E-59A6F1839E56}"/>
          </ac:spMkLst>
        </pc:spChg>
        <pc:spChg chg="del">
          <ac:chgData name="Musser, John D.  (INPO)" userId="0c7be505-6061-4c4e-b508-7f04beaeb45f" providerId="ADAL" clId="{4483BCDE-3784-4F5B-89A3-86592FEEA8AC}" dt="2022-04-04T19:30:19.718" v="5952" actId="478"/>
          <ac:spMkLst>
            <pc:docMk/>
            <pc:sldMk cId="93237782" sldId="269"/>
            <ac:spMk id="3" creationId="{82C06D17-9A5B-412A-8729-73F80DB96545}"/>
          </ac:spMkLst>
        </pc:spChg>
        <pc:picChg chg="add mod">
          <ac:chgData name="Musser, John D.  (INPO)" userId="0c7be505-6061-4c4e-b508-7f04beaeb45f" providerId="ADAL" clId="{4483BCDE-3784-4F5B-89A3-86592FEEA8AC}" dt="2022-04-07T11:41:58.903" v="9367" actId="1076"/>
          <ac:picMkLst>
            <pc:docMk/>
            <pc:sldMk cId="93237782" sldId="269"/>
            <ac:picMk id="4" creationId="{A3D59E87-AC1E-42B7-B5D0-141DB794B10A}"/>
          </ac:picMkLst>
        </pc:picChg>
        <pc:picChg chg="add mod">
          <ac:chgData name="Musser, John D.  (INPO)" userId="0c7be505-6061-4c4e-b508-7f04beaeb45f" providerId="ADAL" clId="{4483BCDE-3784-4F5B-89A3-86592FEEA8AC}" dt="2022-04-07T11:41:40.463" v="9359" actId="1076"/>
          <ac:picMkLst>
            <pc:docMk/>
            <pc:sldMk cId="93237782" sldId="269"/>
            <ac:picMk id="5" creationId="{2BD658D3-AF1F-4EE3-B6F1-8A3C9F192C25}"/>
          </ac:picMkLst>
        </pc:picChg>
        <pc:picChg chg="add mod">
          <ac:chgData name="Musser, John D.  (INPO)" userId="0c7be505-6061-4c4e-b508-7f04beaeb45f" providerId="ADAL" clId="{4483BCDE-3784-4F5B-89A3-86592FEEA8AC}" dt="2022-04-07T11:42:10.881" v="9369" actId="1076"/>
          <ac:picMkLst>
            <pc:docMk/>
            <pc:sldMk cId="93237782" sldId="269"/>
            <ac:picMk id="6" creationId="{BD26848D-77A5-4047-A9E7-139C75377C9B}"/>
          </ac:picMkLst>
        </pc:picChg>
        <pc:picChg chg="add del mod">
          <ac:chgData name="Musser, John D.  (INPO)" userId="0c7be505-6061-4c4e-b508-7f04beaeb45f" providerId="ADAL" clId="{4483BCDE-3784-4F5B-89A3-86592FEEA8AC}" dt="2022-04-04T19:32:01.320" v="5978" actId="21"/>
          <ac:picMkLst>
            <pc:docMk/>
            <pc:sldMk cId="93237782" sldId="269"/>
            <ac:picMk id="7" creationId="{FF58389E-EF67-4759-98C4-CDB7EC3B3F67}"/>
          </ac:picMkLst>
        </pc:picChg>
        <pc:picChg chg="add mod">
          <ac:chgData name="Musser, John D.  (INPO)" userId="0c7be505-6061-4c4e-b508-7f04beaeb45f" providerId="ADAL" clId="{4483BCDE-3784-4F5B-89A3-86592FEEA8AC}" dt="2022-04-07T11:42:15.984" v="9370" actId="1076"/>
          <ac:picMkLst>
            <pc:docMk/>
            <pc:sldMk cId="93237782" sldId="269"/>
            <ac:picMk id="8" creationId="{988DE0F6-42D5-47F2-8271-A983E2AD4AE6}"/>
          </ac:picMkLst>
        </pc:picChg>
      </pc:sldChg>
      <pc:sldChg chg="addSp delSp modSp add mod ord modNotesTx">
        <pc:chgData name="Musser, John D.  (INPO)" userId="0c7be505-6061-4c4e-b508-7f04beaeb45f" providerId="ADAL" clId="{4483BCDE-3784-4F5B-89A3-86592FEEA8AC}" dt="2022-04-06T13:22:07.422" v="9176" actId="1076"/>
        <pc:sldMkLst>
          <pc:docMk/>
          <pc:sldMk cId="304744169" sldId="270"/>
        </pc:sldMkLst>
        <pc:spChg chg="mod">
          <ac:chgData name="Musser, John D.  (INPO)" userId="0c7be505-6061-4c4e-b508-7f04beaeb45f" providerId="ADAL" clId="{4483BCDE-3784-4F5B-89A3-86592FEEA8AC}" dt="2022-04-06T11:31:17.924" v="6027" actId="20577"/>
          <ac:spMkLst>
            <pc:docMk/>
            <pc:sldMk cId="304744169" sldId="270"/>
            <ac:spMk id="2" creationId="{06DAEA0D-49CA-4836-B440-5F79FBCF3958}"/>
          </ac:spMkLst>
        </pc:spChg>
        <pc:spChg chg="del">
          <ac:chgData name="Musser, John D.  (INPO)" userId="0c7be505-6061-4c4e-b508-7f04beaeb45f" providerId="ADAL" clId="{4483BCDE-3784-4F5B-89A3-86592FEEA8AC}" dt="2022-04-06T13:18:06.848" v="9143" actId="931"/>
          <ac:spMkLst>
            <pc:docMk/>
            <pc:sldMk cId="304744169" sldId="270"/>
            <ac:spMk id="3" creationId="{A419043F-71BE-4A22-B7B1-F25DF446DFFB}"/>
          </ac:spMkLst>
        </pc:spChg>
        <pc:picChg chg="add mod">
          <ac:chgData name="Musser, John D.  (INPO)" userId="0c7be505-6061-4c4e-b508-7f04beaeb45f" providerId="ADAL" clId="{4483BCDE-3784-4F5B-89A3-86592FEEA8AC}" dt="2022-04-06T13:22:01.020" v="9173" actId="1076"/>
          <ac:picMkLst>
            <pc:docMk/>
            <pc:sldMk cId="304744169" sldId="270"/>
            <ac:picMk id="5" creationId="{3D2E01FF-F54D-47BC-A84F-9480AF813C95}"/>
          </ac:picMkLst>
        </pc:picChg>
        <pc:picChg chg="add mod">
          <ac:chgData name="Musser, John D.  (INPO)" userId="0c7be505-6061-4c4e-b508-7f04beaeb45f" providerId="ADAL" clId="{4483BCDE-3784-4F5B-89A3-86592FEEA8AC}" dt="2022-04-06T13:22:07.422" v="9176" actId="1076"/>
          <ac:picMkLst>
            <pc:docMk/>
            <pc:sldMk cId="304744169" sldId="270"/>
            <ac:picMk id="7" creationId="{4E7ECA9D-1CAF-479F-803E-010564E7D31F}"/>
          </ac:picMkLst>
        </pc:picChg>
        <pc:picChg chg="add del mod">
          <ac:chgData name="Musser, John D.  (INPO)" userId="0c7be505-6061-4c4e-b508-7f04beaeb45f" providerId="ADAL" clId="{4483BCDE-3784-4F5B-89A3-86592FEEA8AC}" dt="2022-04-06T13:21:53.136" v="9169" actId="478"/>
          <ac:picMkLst>
            <pc:docMk/>
            <pc:sldMk cId="304744169" sldId="270"/>
            <ac:picMk id="9" creationId="{42C1EF22-98FD-48C7-86AB-18A64A71FCDA}"/>
          </ac:picMkLst>
        </pc:picChg>
      </pc:sldChg>
      <pc:sldChg chg="addSp delSp modSp new mod ord modNotesTx">
        <pc:chgData name="Musser, John D.  (INPO)" userId="0c7be505-6061-4c4e-b508-7f04beaeb45f" providerId="ADAL" clId="{4483BCDE-3784-4F5B-89A3-86592FEEA8AC}" dt="2022-04-06T13:23:25.295" v="9212" actId="255"/>
        <pc:sldMkLst>
          <pc:docMk/>
          <pc:sldMk cId="4241351273" sldId="271"/>
        </pc:sldMkLst>
        <pc:spChg chg="mod">
          <ac:chgData name="Musser, John D.  (INPO)" userId="0c7be505-6061-4c4e-b508-7f04beaeb45f" providerId="ADAL" clId="{4483BCDE-3784-4F5B-89A3-86592FEEA8AC}" dt="2022-04-06T12:06:42.773" v="6666" actId="20577"/>
          <ac:spMkLst>
            <pc:docMk/>
            <pc:sldMk cId="4241351273" sldId="271"/>
            <ac:spMk id="2" creationId="{8D67AC3F-205D-4637-BF31-8EDEDC2C68DC}"/>
          </ac:spMkLst>
        </pc:spChg>
        <pc:spChg chg="mod">
          <ac:chgData name="Musser, John D.  (INPO)" userId="0c7be505-6061-4c4e-b508-7f04beaeb45f" providerId="ADAL" clId="{4483BCDE-3784-4F5B-89A3-86592FEEA8AC}" dt="2022-04-06T13:23:25.295" v="9212" actId="255"/>
          <ac:spMkLst>
            <pc:docMk/>
            <pc:sldMk cId="4241351273" sldId="271"/>
            <ac:spMk id="3" creationId="{A12DE4A4-9D96-46DE-8CAC-355D2909BF19}"/>
          </ac:spMkLst>
        </pc:spChg>
        <pc:picChg chg="add del mod">
          <ac:chgData name="Musser, John D.  (INPO)" userId="0c7be505-6061-4c4e-b508-7f04beaeb45f" providerId="ADAL" clId="{4483BCDE-3784-4F5B-89A3-86592FEEA8AC}" dt="2022-04-06T12:38:08.103" v="7558" actId="21"/>
          <ac:picMkLst>
            <pc:docMk/>
            <pc:sldMk cId="4241351273" sldId="271"/>
            <ac:picMk id="5" creationId="{AA40BBCD-4167-41E6-AE2E-8BA23F716BD2}"/>
          </ac:picMkLst>
        </pc:picChg>
      </pc:sldChg>
      <pc:sldChg chg="new del">
        <pc:chgData name="Musser, John D.  (INPO)" userId="0c7be505-6061-4c4e-b508-7f04beaeb45f" providerId="ADAL" clId="{4483BCDE-3784-4F5B-89A3-86592FEEA8AC}" dt="2022-04-06T12:22:34.175" v="7298" actId="2696"/>
        <pc:sldMkLst>
          <pc:docMk/>
          <pc:sldMk cId="1872333950" sldId="272"/>
        </pc:sldMkLst>
      </pc:sldChg>
      <pc:sldChg chg="addSp modSp add mod ord">
        <pc:chgData name="Musser, John D.  (INPO)" userId="0c7be505-6061-4c4e-b508-7f04beaeb45f" providerId="ADAL" clId="{4483BCDE-3784-4F5B-89A3-86592FEEA8AC}" dt="2022-04-06T12:55:24.732" v="8980" actId="1076"/>
        <pc:sldMkLst>
          <pc:docMk/>
          <pc:sldMk cId="3853696267" sldId="273"/>
        </pc:sldMkLst>
        <pc:spChg chg="mod">
          <ac:chgData name="Musser, John D.  (INPO)" userId="0c7be505-6061-4c4e-b508-7f04beaeb45f" providerId="ADAL" clId="{4483BCDE-3784-4F5B-89A3-86592FEEA8AC}" dt="2022-04-06T12:47:14.300" v="8407" actId="6549"/>
          <ac:spMkLst>
            <pc:docMk/>
            <pc:sldMk cId="3853696267" sldId="273"/>
            <ac:spMk id="2" creationId="{8D67AC3F-205D-4637-BF31-8EDEDC2C68DC}"/>
          </ac:spMkLst>
        </pc:spChg>
        <pc:spChg chg="mod">
          <ac:chgData name="Musser, John D.  (INPO)" userId="0c7be505-6061-4c4e-b508-7f04beaeb45f" providerId="ADAL" clId="{4483BCDE-3784-4F5B-89A3-86592FEEA8AC}" dt="2022-04-06T12:55:18.242" v="8978" actId="255"/>
          <ac:spMkLst>
            <pc:docMk/>
            <pc:sldMk cId="3853696267" sldId="273"/>
            <ac:spMk id="3" creationId="{A12DE4A4-9D96-46DE-8CAC-355D2909BF19}"/>
          </ac:spMkLst>
        </pc:spChg>
        <pc:picChg chg="add mod">
          <ac:chgData name="Musser, John D.  (INPO)" userId="0c7be505-6061-4c4e-b508-7f04beaeb45f" providerId="ADAL" clId="{4483BCDE-3784-4F5B-89A3-86592FEEA8AC}" dt="2022-04-06T12:55:24.732" v="8980" actId="1076"/>
          <ac:picMkLst>
            <pc:docMk/>
            <pc:sldMk cId="3853696267" sldId="273"/>
            <ac:picMk id="5" creationId="{13887CC3-E582-40E3-AC9D-5D514844C996}"/>
          </ac:picMkLst>
        </pc:picChg>
      </pc:sldChg>
      <pc:sldChg chg="addSp modSp new mod ord modNotesTx">
        <pc:chgData name="Musser, John D.  (INPO)" userId="0c7be505-6061-4c4e-b508-7f04beaeb45f" providerId="ADAL" clId="{4483BCDE-3784-4F5B-89A3-86592FEEA8AC}" dt="2022-04-06T12:47:05.641" v="8404"/>
        <pc:sldMkLst>
          <pc:docMk/>
          <pc:sldMk cId="2447186060" sldId="274"/>
        </pc:sldMkLst>
        <pc:spChg chg="mod">
          <ac:chgData name="Musser, John D.  (INPO)" userId="0c7be505-6061-4c4e-b508-7f04beaeb45f" providerId="ADAL" clId="{4483BCDE-3784-4F5B-89A3-86592FEEA8AC}" dt="2022-04-06T12:32:50.538" v="7407" actId="20577"/>
          <ac:spMkLst>
            <pc:docMk/>
            <pc:sldMk cId="2447186060" sldId="274"/>
            <ac:spMk id="2" creationId="{E3BF2DEA-BB58-47B1-ADF6-43CC5A7472B0}"/>
          </ac:spMkLst>
        </pc:spChg>
        <pc:spChg chg="mod">
          <ac:chgData name="Musser, John D.  (INPO)" userId="0c7be505-6061-4c4e-b508-7f04beaeb45f" providerId="ADAL" clId="{4483BCDE-3784-4F5B-89A3-86592FEEA8AC}" dt="2022-04-06T12:38:54.481" v="7574" actId="14100"/>
          <ac:spMkLst>
            <pc:docMk/>
            <pc:sldMk cId="2447186060" sldId="274"/>
            <ac:spMk id="3" creationId="{C49A6FF0-ED4F-4F25-A5B4-0A3FA9CA4484}"/>
          </ac:spMkLst>
        </pc:spChg>
        <pc:picChg chg="add mod">
          <ac:chgData name="Musser, John D.  (INPO)" userId="0c7be505-6061-4c4e-b508-7f04beaeb45f" providerId="ADAL" clId="{4483BCDE-3784-4F5B-89A3-86592FEEA8AC}" dt="2022-04-06T12:38:56.608" v="7575" actId="1076"/>
          <ac:picMkLst>
            <pc:docMk/>
            <pc:sldMk cId="2447186060" sldId="274"/>
            <ac:picMk id="4" creationId="{B22327AA-1D9A-4AD8-A003-DCF56DBF0F89}"/>
          </ac:picMkLst>
        </pc:picChg>
      </pc:sldChg>
      <pc:sldChg chg="addSp modSp new mod ord modNotesTx">
        <pc:chgData name="Musser, John D.  (INPO)" userId="0c7be505-6061-4c4e-b508-7f04beaeb45f" providerId="ADAL" clId="{4483BCDE-3784-4F5B-89A3-86592FEEA8AC}" dt="2022-04-06T13:05:07.424" v="9142" actId="27636"/>
        <pc:sldMkLst>
          <pc:docMk/>
          <pc:sldMk cId="3215200707" sldId="275"/>
        </pc:sldMkLst>
        <pc:spChg chg="mod">
          <ac:chgData name="Musser, John D.  (INPO)" userId="0c7be505-6061-4c4e-b508-7f04beaeb45f" providerId="ADAL" clId="{4483BCDE-3784-4F5B-89A3-86592FEEA8AC}" dt="2022-04-06T12:51:24.371" v="8721" actId="20577"/>
          <ac:spMkLst>
            <pc:docMk/>
            <pc:sldMk cId="3215200707" sldId="275"/>
            <ac:spMk id="2" creationId="{BE96DECE-D6CE-4A7D-89E7-F115B2E02F0A}"/>
          </ac:spMkLst>
        </pc:spChg>
        <pc:spChg chg="mod">
          <ac:chgData name="Musser, John D.  (INPO)" userId="0c7be505-6061-4c4e-b508-7f04beaeb45f" providerId="ADAL" clId="{4483BCDE-3784-4F5B-89A3-86592FEEA8AC}" dt="2022-04-06T13:05:07.424" v="9142" actId="27636"/>
          <ac:spMkLst>
            <pc:docMk/>
            <pc:sldMk cId="3215200707" sldId="275"/>
            <ac:spMk id="3" creationId="{27F345EE-A5B7-49BB-9D57-BD04F1CBCC14}"/>
          </ac:spMkLst>
        </pc:spChg>
        <pc:picChg chg="add mod">
          <ac:chgData name="Musser, John D.  (INPO)" userId="0c7be505-6061-4c4e-b508-7f04beaeb45f" providerId="ADAL" clId="{4483BCDE-3784-4F5B-89A3-86592FEEA8AC}" dt="2022-04-06T13:03:45.132" v="9084" actId="14861"/>
          <ac:picMkLst>
            <pc:docMk/>
            <pc:sldMk cId="3215200707" sldId="275"/>
            <ac:picMk id="5" creationId="{58C58DE2-AFE5-42FC-8975-039B7F26AE2F}"/>
          </ac:picMkLst>
        </pc:picChg>
      </pc:sldChg>
      <pc:sldChg chg="addSp delSp modSp new mod">
        <pc:chgData name="Musser, John D.  (INPO)" userId="0c7be505-6061-4c4e-b508-7f04beaeb45f" providerId="ADAL" clId="{4483BCDE-3784-4F5B-89A3-86592FEEA8AC}" dt="2022-04-06T13:02:57.942" v="9073" actId="14861"/>
        <pc:sldMkLst>
          <pc:docMk/>
          <pc:sldMk cId="1402881752" sldId="276"/>
        </pc:sldMkLst>
        <pc:spChg chg="mod">
          <ac:chgData name="Musser, John D.  (INPO)" userId="0c7be505-6061-4c4e-b508-7f04beaeb45f" providerId="ADAL" clId="{4483BCDE-3784-4F5B-89A3-86592FEEA8AC}" dt="2022-04-06T12:59:28.190" v="9020" actId="20577"/>
          <ac:spMkLst>
            <pc:docMk/>
            <pc:sldMk cId="1402881752" sldId="276"/>
            <ac:spMk id="2" creationId="{9DC4796C-D4A4-4B4B-9B6F-5A3A7CA0009D}"/>
          </ac:spMkLst>
        </pc:spChg>
        <pc:spChg chg="del mod">
          <ac:chgData name="Musser, John D.  (INPO)" userId="0c7be505-6061-4c4e-b508-7f04beaeb45f" providerId="ADAL" clId="{4483BCDE-3784-4F5B-89A3-86592FEEA8AC}" dt="2022-04-06T12:59:59.719" v="9023" actId="931"/>
          <ac:spMkLst>
            <pc:docMk/>
            <pc:sldMk cId="1402881752" sldId="276"/>
            <ac:spMk id="3" creationId="{7A2B0A0E-8F6E-4187-9AE6-B387C6A786D9}"/>
          </ac:spMkLst>
        </pc:spChg>
        <pc:picChg chg="add mod">
          <ac:chgData name="Musser, John D.  (INPO)" userId="0c7be505-6061-4c4e-b508-7f04beaeb45f" providerId="ADAL" clId="{4483BCDE-3784-4F5B-89A3-86592FEEA8AC}" dt="2022-04-06T13:02:49.433" v="9070" actId="14861"/>
          <ac:picMkLst>
            <pc:docMk/>
            <pc:sldMk cId="1402881752" sldId="276"/>
            <ac:picMk id="5" creationId="{22A989BD-232F-4F3A-A4E0-81511DF8672D}"/>
          </ac:picMkLst>
        </pc:picChg>
        <pc:picChg chg="add mod">
          <ac:chgData name="Musser, John D.  (INPO)" userId="0c7be505-6061-4c4e-b508-7f04beaeb45f" providerId="ADAL" clId="{4483BCDE-3784-4F5B-89A3-86592FEEA8AC}" dt="2022-04-06T13:02:57.942" v="9073" actId="14861"/>
          <ac:picMkLst>
            <pc:docMk/>
            <pc:sldMk cId="1402881752" sldId="276"/>
            <ac:picMk id="7" creationId="{3C99BC3F-5675-4DBA-A4F9-0D9890C0B5AA}"/>
          </ac:picMkLst>
        </pc:picChg>
        <pc:picChg chg="add mod">
          <ac:chgData name="Musser, John D.  (INPO)" userId="0c7be505-6061-4c4e-b508-7f04beaeb45f" providerId="ADAL" clId="{4483BCDE-3784-4F5B-89A3-86592FEEA8AC}" dt="2022-04-06T13:02:54.161" v="9072" actId="14861"/>
          <ac:picMkLst>
            <pc:docMk/>
            <pc:sldMk cId="1402881752" sldId="276"/>
            <ac:picMk id="9" creationId="{A63A1E02-260F-409A-9989-9587DFB51804}"/>
          </ac:picMkLst>
        </pc:picChg>
      </pc:sldChg>
      <pc:sldChg chg="addSp delSp modSp new del mod">
        <pc:chgData name="Musser, John D.  (INPO)" userId="0c7be505-6061-4c4e-b508-7f04beaeb45f" providerId="ADAL" clId="{4483BCDE-3784-4F5B-89A3-86592FEEA8AC}" dt="2022-04-06T13:26:24.860" v="9319" actId="2696"/>
        <pc:sldMkLst>
          <pc:docMk/>
          <pc:sldMk cId="292463478" sldId="277"/>
        </pc:sldMkLst>
        <pc:spChg chg="mod">
          <ac:chgData name="Musser, John D.  (INPO)" userId="0c7be505-6061-4c4e-b508-7f04beaeb45f" providerId="ADAL" clId="{4483BCDE-3784-4F5B-89A3-86592FEEA8AC}" dt="2022-04-06T13:22:42.721" v="9205" actId="20577"/>
          <ac:spMkLst>
            <pc:docMk/>
            <pc:sldMk cId="292463478" sldId="277"/>
            <ac:spMk id="2" creationId="{3CFE9FAF-FDA7-4CE4-867B-F35DF2C8AFA9}"/>
          </ac:spMkLst>
        </pc:spChg>
        <pc:spChg chg="del">
          <ac:chgData name="Musser, John D.  (INPO)" userId="0c7be505-6061-4c4e-b508-7f04beaeb45f" providerId="ADAL" clId="{4483BCDE-3784-4F5B-89A3-86592FEEA8AC}" dt="2022-04-06T13:23:00.400" v="9206" actId="931"/>
          <ac:spMkLst>
            <pc:docMk/>
            <pc:sldMk cId="292463478" sldId="277"/>
            <ac:spMk id="3" creationId="{BF71AF75-BB79-4476-AB36-4D61687E0062}"/>
          </ac:spMkLst>
        </pc:spChg>
        <pc:spChg chg="add mod">
          <ac:chgData name="Musser, John D.  (INPO)" userId="0c7be505-6061-4c4e-b508-7f04beaeb45f" providerId="ADAL" clId="{4483BCDE-3784-4F5B-89A3-86592FEEA8AC}" dt="2022-04-06T13:23:37.800" v="9214" actId="14100"/>
          <ac:spMkLst>
            <pc:docMk/>
            <pc:sldMk cId="292463478" sldId="277"/>
            <ac:spMk id="9" creationId="{6CD63F7C-37D6-4864-8816-3D236CC37B56}"/>
          </ac:spMkLst>
        </pc:spChg>
        <pc:picChg chg="add mod">
          <ac:chgData name="Musser, John D.  (INPO)" userId="0c7be505-6061-4c4e-b508-7f04beaeb45f" providerId="ADAL" clId="{4483BCDE-3784-4F5B-89A3-86592FEEA8AC}" dt="2022-04-06T13:23:07.114" v="9210" actId="14861"/>
          <ac:picMkLst>
            <pc:docMk/>
            <pc:sldMk cId="292463478" sldId="277"/>
            <ac:picMk id="7" creationId="{80C312AE-499A-4DB7-82B5-662C0ECBD0D2}"/>
          </ac:picMkLst>
        </pc:picChg>
      </pc:sldChg>
      <pc:sldChg chg="addSp modSp add mod">
        <pc:chgData name="Musser, John D.  (INPO)" userId="0c7be505-6061-4c4e-b508-7f04beaeb45f" providerId="ADAL" clId="{4483BCDE-3784-4F5B-89A3-86592FEEA8AC}" dt="2022-04-06T13:26:10.722" v="9318" actId="14861"/>
        <pc:sldMkLst>
          <pc:docMk/>
          <pc:sldMk cId="3261304814" sldId="278"/>
        </pc:sldMkLst>
        <pc:spChg chg="mod">
          <ac:chgData name="Musser, John D.  (INPO)" userId="0c7be505-6061-4c4e-b508-7f04beaeb45f" providerId="ADAL" clId="{4483BCDE-3784-4F5B-89A3-86592FEEA8AC}" dt="2022-04-06T13:24:19.518" v="9238" actId="20577"/>
          <ac:spMkLst>
            <pc:docMk/>
            <pc:sldMk cId="3261304814" sldId="278"/>
            <ac:spMk id="2" creationId="{8D67AC3F-205D-4637-BF31-8EDEDC2C68DC}"/>
          </ac:spMkLst>
        </pc:spChg>
        <pc:spChg chg="mod">
          <ac:chgData name="Musser, John D.  (INPO)" userId="0c7be505-6061-4c4e-b508-7f04beaeb45f" providerId="ADAL" clId="{4483BCDE-3784-4F5B-89A3-86592FEEA8AC}" dt="2022-04-06T13:25:16.750" v="9304" actId="14100"/>
          <ac:spMkLst>
            <pc:docMk/>
            <pc:sldMk cId="3261304814" sldId="278"/>
            <ac:spMk id="3" creationId="{A12DE4A4-9D96-46DE-8CAC-355D2909BF19}"/>
          </ac:spMkLst>
        </pc:spChg>
        <pc:picChg chg="add mod">
          <ac:chgData name="Musser, John D.  (INPO)" userId="0c7be505-6061-4c4e-b508-7f04beaeb45f" providerId="ADAL" clId="{4483BCDE-3784-4F5B-89A3-86592FEEA8AC}" dt="2022-04-06T13:26:07.668" v="9317" actId="14861"/>
          <ac:picMkLst>
            <pc:docMk/>
            <pc:sldMk cId="3261304814" sldId="278"/>
            <ac:picMk id="5" creationId="{84153698-443A-4688-97A2-2A929FCC4EF4}"/>
          </ac:picMkLst>
        </pc:picChg>
        <pc:picChg chg="add mod">
          <ac:chgData name="Musser, John D.  (INPO)" userId="0c7be505-6061-4c4e-b508-7f04beaeb45f" providerId="ADAL" clId="{4483BCDE-3784-4F5B-89A3-86592FEEA8AC}" dt="2022-04-06T13:26:10.722" v="9318" actId="14861"/>
          <ac:picMkLst>
            <pc:docMk/>
            <pc:sldMk cId="3261304814" sldId="278"/>
            <ac:picMk id="7" creationId="{4E7488B0-9744-4A4E-89E8-D869CE278278}"/>
          </ac:picMkLst>
        </pc:picChg>
      </pc:sldChg>
      <pc:sldChg chg="new del">
        <pc:chgData name="Musser, John D.  (INPO)" userId="0c7be505-6061-4c4e-b508-7f04beaeb45f" providerId="ADAL" clId="{4483BCDE-3784-4F5B-89A3-86592FEEA8AC}" dt="2022-04-06T13:23:59.902" v="9216" actId="47"/>
        <pc:sldMkLst>
          <pc:docMk/>
          <pc:sldMk cId="4156449567" sldId="27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baseline="0">
                <a:solidFill>
                  <a:schemeClr val="lt1">
                    <a:lumMod val="85000"/>
                  </a:schemeClr>
                </a:solidFill>
                <a:latin typeface="+mn-lt"/>
                <a:ea typeface="+mn-ea"/>
                <a:cs typeface="+mn-cs"/>
              </a:defRPr>
            </a:pPr>
            <a:r>
              <a:rPr lang="en-US" sz="1600" dirty="0"/>
              <a:t>COVID-19 January 2021-December 2021</a:t>
            </a:r>
          </a:p>
          <a:p>
            <a:pPr>
              <a:defRPr sz="1600"/>
            </a:pPr>
            <a:r>
              <a:rPr lang="en-US" sz="1600" dirty="0"/>
              <a:t>CLIENT BREAKDOWN</a:t>
            </a:r>
          </a:p>
        </c:rich>
      </c:tx>
      <c:overlay val="0"/>
      <c:spPr>
        <a:noFill/>
        <a:ln>
          <a:noFill/>
        </a:ln>
        <a:effectLst/>
      </c:spPr>
      <c:txPr>
        <a:bodyPr rot="0" spcFirstLastPara="1" vertOverflow="ellipsis" vert="horz" wrap="square" anchor="ctr" anchorCtr="1"/>
        <a:lstStyle/>
        <a:p>
          <a:pPr>
            <a:defRPr sz="1600" b="1" i="0" u="none" strike="noStrike" kern="1200" cap="none" baseline="0">
              <a:solidFill>
                <a:schemeClr val="lt1">
                  <a:lumMod val="85000"/>
                </a:schemeClr>
              </a:solidFill>
              <a:latin typeface="+mn-lt"/>
              <a:ea typeface="+mn-ea"/>
              <a:cs typeface="+mn-cs"/>
            </a:defRPr>
          </a:pPr>
          <a:endParaRPr lang="en-US"/>
        </a:p>
      </c:txPr>
    </c:title>
    <c:autoTitleDeleted val="0"/>
    <c:view3D>
      <c:rotX val="15"/>
      <c:rotY val="20"/>
      <c:rAngAx val="0"/>
    </c:view3D>
    <c:floor>
      <c:thickness val="0"/>
      <c:spPr>
        <a:noFill/>
        <a:ln>
          <a:solidFill>
            <a:schemeClr val="bg1">
              <a:lumMod val="75000"/>
            </a:schemeClr>
          </a:solidFill>
        </a:ln>
        <a:effectLst/>
        <a:sp3d>
          <a:contourClr>
            <a:schemeClr val="bg1">
              <a:lumMod val="75000"/>
            </a:schemeClr>
          </a:contourClr>
        </a:sp3d>
      </c:spPr>
    </c:floor>
    <c:sideWall>
      <c:thickness val="0"/>
      <c:spPr>
        <a:noFill/>
        <a:ln>
          <a:noFill/>
        </a:ln>
        <a:effectLst/>
        <a:sp3d/>
      </c:spPr>
    </c:sideWall>
    <c:backWall>
      <c:thickness val="0"/>
      <c:spPr>
        <a:noFill/>
        <a:ln>
          <a:noFill/>
        </a:ln>
        <a:effectLst/>
        <a:sp3d/>
      </c:spPr>
    </c:backWall>
    <c:plotArea>
      <c:layout/>
      <c:line3DChart>
        <c:grouping val="standard"/>
        <c:varyColors val="0"/>
        <c:ser>
          <c:idx val="0"/>
          <c:order val="0"/>
          <c:tx>
            <c:v>Families</c:v>
          </c:tx>
          <c:spPr>
            <a:solidFill>
              <a:schemeClr val="accent1"/>
            </a:solidFill>
            <a:ln w="9525" cap="flat" cmpd="sng" algn="ctr">
              <a:solidFill>
                <a:schemeClr val="accent1"/>
              </a:solidFill>
              <a:miter lim="800000"/>
            </a:ln>
            <a:effectLst>
              <a:glow rad="63500">
                <a:schemeClr val="accent1">
                  <a:satMod val="175000"/>
                  <a:alpha val="25000"/>
                </a:schemeClr>
              </a:glow>
            </a:effectLst>
            <a:sp3d contourW="9525">
              <a:contourClr>
                <a:schemeClr val="accent1"/>
              </a:contourClr>
            </a:sp3d>
          </c:spPr>
          <c:cat>
            <c:strRef>
              <c:f>'2021'!$A$2:$A$13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'2021'!$B$2:$B$13</c:f>
              <c:numCache>
                <c:formatCode>#,##0</c:formatCode>
                <c:ptCount val="12"/>
                <c:pt idx="0">
                  <c:v>370</c:v>
                </c:pt>
                <c:pt idx="1">
                  <c:v>397</c:v>
                </c:pt>
                <c:pt idx="2">
                  <c:v>366</c:v>
                </c:pt>
                <c:pt idx="3">
                  <c:v>311</c:v>
                </c:pt>
                <c:pt idx="4">
                  <c:v>259</c:v>
                </c:pt>
                <c:pt idx="5">
                  <c:v>325</c:v>
                </c:pt>
                <c:pt idx="6">
                  <c:v>292</c:v>
                </c:pt>
                <c:pt idx="7">
                  <c:v>312</c:v>
                </c:pt>
                <c:pt idx="8">
                  <c:v>383</c:v>
                </c:pt>
                <c:pt idx="9">
                  <c:v>380</c:v>
                </c:pt>
                <c:pt idx="10">
                  <c:v>451</c:v>
                </c:pt>
                <c:pt idx="11">
                  <c:v>457</c:v>
                </c:pt>
              </c:numCache>
            </c:numRef>
          </c:val>
          <c:smooth val="0"/>
          <c:extLst>
            <c:ext xmlns:c16="http://schemas.microsoft.com/office/drawing/2014/chart" uri="{C3380CC4-5D6E-409C-BE32-E72D297353CC}">
              <c16:uniqueId val="{00000000-26B7-4185-B264-6C2A85CDECBF}"/>
            </c:ext>
          </c:extLst>
        </c:ser>
        <c:ser>
          <c:idx val="1"/>
          <c:order val="1"/>
          <c:tx>
            <c:v>Children</c:v>
          </c:tx>
          <c:spPr>
            <a:solidFill>
              <a:schemeClr val="accent2"/>
            </a:solidFill>
            <a:ln w="9525" cap="flat" cmpd="sng" algn="ctr">
              <a:solidFill>
                <a:schemeClr val="accent2"/>
              </a:solidFill>
              <a:miter lim="800000"/>
            </a:ln>
            <a:effectLst>
              <a:glow rad="63500">
                <a:schemeClr val="accent2">
                  <a:satMod val="175000"/>
                  <a:alpha val="25000"/>
                </a:schemeClr>
              </a:glow>
            </a:effectLst>
            <a:sp3d contourW="9525">
              <a:contourClr>
                <a:schemeClr val="accent2"/>
              </a:contourClr>
            </a:sp3d>
          </c:spPr>
          <c:cat>
            <c:strRef>
              <c:f>'2021'!$A$2:$A$13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'2021'!$C$2:$C$13</c:f>
              <c:numCache>
                <c:formatCode>#,##0</c:formatCode>
                <c:ptCount val="12"/>
                <c:pt idx="0">
                  <c:v>554</c:v>
                </c:pt>
                <c:pt idx="1">
                  <c:v>590</c:v>
                </c:pt>
                <c:pt idx="2">
                  <c:v>528</c:v>
                </c:pt>
                <c:pt idx="3">
                  <c:v>460</c:v>
                </c:pt>
                <c:pt idx="4">
                  <c:v>379</c:v>
                </c:pt>
                <c:pt idx="5">
                  <c:v>450</c:v>
                </c:pt>
                <c:pt idx="6">
                  <c:v>399</c:v>
                </c:pt>
                <c:pt idx="7">
                  <c:v>351</c:v>
                </c:pt>
                <c:pt idx="8">
                  <c:v>447</c:v>
                </c:pt>
                <c:pt idx="9">
                  <c:v>413</c:v>
                </c:pt>
                <c:pt idx="10">
                  <c:v>532</c:v>
                </c:pt>
                <c:pt idx="11">
                  <c:v>590</c:v>
                </c:pt>
              </c:numCache>
            </c:numRef>
          </c:val>
          <c:smooth val="0"/>
          <c:extLst>
            <c:ext xmlns:c16="http://schemas.microsoft.com/office/drawing/2014/chart" uri="{C3380CC4-5D6E-409C-BE32-E72D297353CC}">
              <c16:uniqueId val="{00000001-26B7-4185-B264-6C2A85CDECBF}"/>
            </c:ext>
          </c:extLst>
        </c:ser>
        <c:ser>
          <c:idx val="2"/>
          <c:order val="2"/>
          <c:tx>
            <c:v>Adults</c:v>
          </c:tx>
          <c:spPr>
            <a:solidFill>
              <a:schemeClr val="lt1">
                <a:lumMod val="75000"/>
              </a:schemeClr>
            </a:solidFill>
            <a:ln w="9525" cap="flat" cmpd="sng" algn="ctr">
              <a:solidFill>
                <a:schemeClr val="accent3"/>
              </a:solidFill>
              <a:miter lim="800000"/>
            </a:ln>
            <a:effectLst>
              <a:glow rad="63500">
                <a:schemeClr val="accent3">
                  <a:satMod val="175000"/>
                  <a:alpha val="25000"/>
                </a:schemeClr>
              </a:glow>
            </a:effectLst>
            <a:sp3d contourW="9525">
              <a:contourClr>
                <a:schemeClr val="accent3"/>
              </a:contourClr>
            </a:sp3d>
          </c:spPr>
          <c:cat>
            <c:strRef>
              <c:f>'2021'!$A$2:$A$13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'2021'!$D$2:$D$13</c:f>
              <c:numCache>
                <c:formatCode>#,##0</c:formatCode>
                <c:ptCount val="12"/>
                <c:pt idx="0">
                  <c:v>1033</c:v>
                </c:pt>
                <c:pt idx="1">
                  <c:v>1114</c:v>
                </c:pt>
                <c:pt idx="2">
                  <c:v>1009</c:v>
                </c:pt>
                <c:pt idx="3">
                  <c:v>878</c:v>
                </c:pt>
                <c:pt idx="4">
                  <c:v>701</c:v>
                </c:pt>
                <c:pt idx="5">
                  <c:v>946</c:v>
                </c:pt>
                <c:pt idx="6">
                  <c:v>842</c:v>
                </c:pt>
                <c:pt idx="7">
                  <c:v>887</c:v>
                </c:pt>
                <c:pt idx="8">
                  <c:v>1082</c:v>
                </c:pt>
                <c:pt idx="9">
                  <c:v>1057</c:v>
                </c:pt>
                <c:pt idx="10">
                  <c:v>1183</c:v>
                </c:pt>
                <c:pt idx="11">
                  <c:v>1245</c:v>
                </c:pt>
              </c:numCache>
            </c:numRef>
          </c:val>
          <c:smooth val="0"/>
          <c:extLst>
            <c:ext xmlns:c16="http://schemas.microsoft.com/office/drawing/2014/chart" uri="{C3380CC4-5D6E-409C-BE32-E72D297353CC}">
              <c16:uniqueId val="{00000002-26B7-4185-B264-6C2A85CDECBF}"/>
            </c:ext>
          </c:extLst>
        </c:ser>
        <c:ser>
          <c:idx val="3"/>
          <c:order val="3"/>
          <c:tx>
            <c:v>Seniors</c:v>
          </c:tx>
          <c:spPr>
            <a:solidFill>
              <a:srgbClr val="FFC000"/>
            </a:solidFill>
            <a:ln w="9525" cap="flat" cmpd="sng" algn="ctr">
              <a:solidFill>
                <a:schemeClr val="accent4"/>
              </a:solidFill>
              <a:miter lim="800000"/>
            </a:ln>
            <a:effectLst>
              <a:glow rad="63500">
                <a:schemeClr val="accent4">
                  <a:satMod val="175000"/>
                  <a:alpha val="25000"/>
                </a:schemeClr>
              </a:glow>
            </a:effectLst>
            <a:sp3d contourW="9525">
              <a:contourClr>
                <a:schemeClr val="accent4"/>
              </a:contourClr>
            </a:sp3d>
          </c:spPr>
          <c:cat>
            <c:strRef>
              <c:f>'2021'!$A$2:$A$13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'2021'!$E$2:$E$13</c:f>
              <c:numCache>
                <c:formatCode>#,##0</c:formatCode>
                <c:ptCount val="12"/>
                <c:pt idx="0">
                  <c:v>245</c:v>
                </c:pt>
                <c:pt idx="1">
                  <c:v>236</c:v>
                </c:pt>
                <c:pt idx="2">
                  <c:v>241</c:v>
                </c:pt>
                <c:pt idx="3">
                  <c:v>212</c:v>
                </c:pt>
                <c:pt idx="4">
                  <c:v>177</c:v>
                </c:pt>
                <c:pt idx="5">
                  <c:v>218</c:v>
                </c:pt>
                <c:pt idx="6">
                  <c:v>203</c:v>
                </c:pt>
                <c:pt idx="7">
                  <c:v>219</c:v>
                </c:pt>
                <c:pt idx="8">
                  <c:v>287</c:v>
                </c:pt>
                <c:pt idx="9">
                  <c:v>274</c:v>
                </c:pt>
                <c:pt idx="10">
                  <c:v>284</c:v>
                </c:pt>
                <c:pt idx="11">
                  <c:v>302</c:v>
                </c:pt>
              </c:numCache>
            </c:numRef>
          </c:val>
          <c:smooth val="0"/>
          <c:extLst>
            <c:ext xmlns:c16="http://schemas.microsoft.com/office/drawing/2014/chart" uri="{C3380CC4-5D6E-409C-BE32-E72D297353CC}">
              <c16:uniqueId val="{00000003-26B7-4185-B264-6C2A85CDECBF}"/>
            </c:ext>
          </c:extLst>
        </c:ser>
        <c:dLbls>
          <c:showLegendKey val="0"/>
          <c:showVal val="0"/>
          <c:showCatName val="0"/>
          <c:showSerName val="0"/>
          <c:showPercent val="0"/>
          <c:showBubbleSize val="0"/>
        </c:dLbls>
        <c:axId val="797066976"/>
        <c:axId val="797083616"/>
        <c:axId val="794885408"/>
      </c:line3DChart>
      <c:catAx>
        <c:axId val="797066976"/>
        <c:scaling>
          <c:orientation val="minMax"/>
        </c:scaling>
        <c:delete val="0"/>
        <c:axPos val="b"/>
        <c:majorGridlines>
          <c:spPr>
            <a:ln w="9525" cap="flat" cmpd="sng" algn="ctr">
              <a:solidFill>
                <a:schemeClr val="bg1">
                  <a:lumMod val="7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r>
                  <a:rPr lang="en-US" dirty="0"/>
                  <a:t>MONTH</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797083616"/>
        <c:crosses val="autoZero"/>
        <c:auto val="1"/>
        <c:lblAlgn val="ctr"/>
        <c:lblOffset val="100"/>
        <c:noMultiLvlLbl val="0"/>
      </c:catAx>
      <c:valAx>
        <c:axId val="797083616"/>
        <c:scaling>
          <c:orientation val="minMax"/>
        </c:scaling>
        <c:delete val="0"/>
        <c:axPos val="l"/>
        <c:majorGridlines>
          <c:spPr>
            <a:ln w="9525" cap="flat" cmpd="sng" algn="ctr">
              <a:solidFill>
                <a:schemeClr val="bg1">
                  <a:lumMod val="75000"/>
                </a:schemeClr>
              </a:solidFill>
              <a:round/>
            </a:ln>
            <a:effectLst>
              <a:outerShdw blurRad="50800" dist="38100" dir="2700000" algn="tl" rotWithShape="0">
                <a:prstClr val="black">
                  <a:alpha val="40000"/>
                </a:prstClr>
              </a:outerShdw>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endParaRPr lang="en-US"/>
          </a:p>
        </c:txPr>
        <c:crossAx val="797066976"/>
        <c:crosses val="autoZero"/>
        <c:crossBetween val="between"/>
        <c:majorUnit val="100"/>
      </c:valAx>
      <c:serAx>
        <c:axId val="794885408"/>
        <c:scaling>
          <c:orientation val="minMax"/>
        </c:scaling>
        <c:delete val="1"/>
        <c:axPos val="b"/>
        <c:majorTickMark val="out"/>
        <c:minorTickMark val="none"/>
        <c:tickLblPos val="nextTo"/>
        <c:crossAx val="797083616"/>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COVID-19 January 2020-December 2020</a:t>
            </a:r>
          </a:p>
          <a:p>
            <a:pPr>
              <a:defRPr/>
            </a:pPr>
            <a:r>
              <a:rPr lang="en-US" dirty="0"/>
              <a:t>CLIENT BREAKDOWN</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rAngAx val="0"/>
    </c:view3D>
    <c:floor>
      <c:thickness val="0"/>
      <c:spPr>
        <a:noFill/>
        <a:ln>
          <a:solidFill>
            <a:schemeClr val="bg1"/>
          </a:solidFill>
        </a:ln>
        <a:effectLst/>
        <a:sp3d>
          <a:contourClr>
            <a:schemeClr val="bg1"/>
          </a:contourClr>
        </a:sp3d>
      </c:spPr>
    </c:floor>
    <c:sideWall>
      <c:thickness val="0"/>
      <c:spPr>
        <a:noFill/>
        <a:ln>
          <a:noFill/>
        </a:ln>
        <a:effectLst/>
        <a:sp3d/>
      </c:spPr>
    </c:sideWall>
    <c:backWall>
      <c:thickness val="0"/>
      <c:spPr>
        <a:noFill/>
        <a:ln>
          <a:noFill/>
        </a:ln>
        <a:effectLst/>
        <a:sp3d/>
      </c:spPr>
    </c:backWall>
    <c:plotArea>
      <c:layout/>
      <c:line3DChart>
        <c:grouping val="standard"/>
        <c:varyColors val="0"/>
        <c:ser>
          <c:idx val="0"/>
          <c:order val="0"/>
          <c:tx>
            <c:strRef>
              <c:f>'2020'!$B$1</c:f>
              <c:strCache>
                <c:ptCount val="1"/>
                <c:pt idx="0">
                  <c:v>Families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cat>
            <c:strRef>
              <c:f>'2020'!$A$2:$A$13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'2020'!$B$1:$B$13</c:f>
              <c:numCache>
                <c:formatCode>#,##0</c:formatCode>
                <c:ptCount val="13"/>
                <c:pt idx="0" formatCode="General">
                  <c:v>0</c:v>
                </c:pt>
                <c:pt idx="1">
                  <c:v>24</c:v>
                </c:pt>
                <c:pt idx="2">
                  <c:v>25</c:v>
                </c:pt>
                <c:pt idx="3">
                  <c:v>119</c:v>
                </c:pt>
                <c:pt idx="4">
                  <c:v>170</c:v>
                </c:pt>
                <c:pt idx="5">
                  <c:v>163</c:v>
                </c:pt>
                <c:pt idx="6">
                  <c:v>172</c:v>
                </c:pt>
                <c:pt idx="7">
                  <c:v>452</c:v>
                </c:pt>
                <c:pt idx="8">
                  <c:v>279</c:v>
                </c:pt>
                <c:pt idx="9">
                  <c:v>423</c:v>
                </c:pt>
                <c:pt idx="10">
                  <c:v>392</c:v>
                </c:pt>
                <c:pt idx="11">
                  <c:v>384</c:v>
                </c:pt>
                <c:pt idx="12">
                  <c:v>574</c:v>
                </c:pt>
              </c:numCache>
            </c:numRef>
          </c:val>
          <c:smooth val="0"/>
          <c:extLst>
            <c:ext xmlns:c16="http://schemas.microsoft.com/office/drawing/2014/chart" uri="{C3380CC4-5D6E-409C-BE32-E72D297353CC}">
              <c16:uniqueId val="{00000000-090B-4E5D-BCE8-60202B37F823}"/>
            </c:ext>
          </c:extLst>
        </c:ser>
        <c:ser>
          <c:idx val="1"/>
          <c:order val="1"/>
          <c:tx>
            <c:v>Children</c:v>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cat>
            <c:strRef>
              <c:f>'2020'!$A$2:$A$13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'2020'!$C$1:$C$13</c:f>
              <c:numCache>
                <c:formatCode>#,##0</c:formatCode>
                <c:ptCount val="13"/>
                <c:pt idx="0" formatCode="General">
                  <c:v>0</c:v>
                </c:pt>
                <c:pt idx="1">
                  <c:v>39</c:v>
                </c:pt>
                <c:pt idx="2">
                  <c:v>32</c:v>
                </c:pt>
                <c:pt idx="3">
                  <c:v>906</c:v>
                </c:pt>
                <c:pt idx="4">
                  <c:v>327</c:v>
                </c:pt>
                <c:pt idx="5">
                  <c:v>262</c:v>
                </c:pt>
                <c:pt idx="6">
                  <c:v>297</c:v>
                </c:pt>
                <c:pt idx="7">
                  <c:v>781</c:v>
                </c:pt>
                <c:pt idx="8">
                  <c:v>413</c:v>
                </c:pt>
                <c:pt idx="9">
                  <c:v>613</c:v>
                </c:pt>
                <c:pt idx="10">
                  <c:v>1053</c:v>
                </c:pt>
                <c:pt idx="11">
                  <c:v>561</c:v>
                </c:pt>
                <c:pt idx="12">
                  <c:v>923</c:v>
                </c:pt>
              </c:numCache>
            </c:numRef>
          </c:val>
          <c:smooth val="0"/>
          <c:extLst>
            <c:ext xmlns:c16="http://schemas.microsoft.com/office/drawing/2014/chart" uri="{C3380CC4-5D6E-409C-BE32-E72D297353CC}">
              <c16:uniqueId val="{00000001-090B-4E5D-BCE8-60202B37F823}"/>
            </c:ext>
          </c:extLst>
        </c:ser>
        <c:ser>
          <c:idx val="2"/>
          <c:order val="2"/>
          <c:tx>
            <c:strRef>
              <c:f>'2020'!$D$1</c:f>
              <c:strCache>
                <c:ptCount val="1"/>
                <c:pt idx="0">
                  <c:v>Adults</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cat>
            <c:strRef>
              <c:f>'2020'!$A$2:$A$13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'2020'!$D$1:$D$13</c:f>
              <c:numCache>
                <c:formatCode>#,##0</c:formatCode>
                <c:ptCount val="13"/>
                <c:pt idx="0" formatCode="General">
                  <c:v>0</c:v>
                </c:pt>
                <c:pt idx="1">
                  <c:v>62</c:v>
                </c:pt>
                <c:pt idx="2">
                  <c:v>68</c:v>
                </c:pt>
                <c:pt idx="3">
                  <c:v>1207</c:v>
                </c:pt>
                <c:pt idx="4">
                  <c:v>72</c:v>
                </c:pt>
                <c:pt idx="5">
                  <c:v>469</c:v>
                </c:pt>
                <c:pt idx="6">
                  <c:v>463</c:v>
                </c:pt>
                <c:pt idx="7">
                  <c:v>1208</c:v>
                </c:pt>
                <c:pt idx="8">
                  <c:v>744</c:v>
                </c:pt>
                <c:pt idx="9">
                  <c:v>1131</c:v>
                </c:pt>
                <c:pt idx="10">
                  <c:v>642</c:v>
                </c:pt>
                <c:pt idx="11">
                  <c:v>1053</c:v>
                </c:pt>
                <c:pt idx="12">
                  <c:v>1412</c:v>
                </c:pt>
              </c:numCache>
            </c:numRef>
          </c:val>
          <c:smooth val="0"/>
          <c:extLst>
            <c:ext xmlns:c16="http://schemas.microsoft.com/office/drawing/2014/chart" uri="{C3380CC4-5D6E-409C-BE32-E72D297353CC}">
              <c16:uniqueId val="{00000002-090B-4E5D-BCE8-60202B37F823}"/>
            </c:ext>
          </c:extLst>
        </c:ser>
        <c:ser>
          <c:idx val="3"/>
          <c:order val="3"/>
          <c:tx>
            <c:strRef>
              <c:f>'2020'!$E$1</c:f>
              <c:strCache>
                <c:ptCount val="1"/>
                <c:pt idx="0">
                  <c:v>Seniors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cat>
            <c:strRef>
              <c:f>'2020'!$A$2:$A$13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'2020'!$E$2:$E$13</c:f>
              <c:numCache>
                <c:formatCode>#,##0</c:formatCode>
                <c:ptCount val="12"/>
                <c:pt idx="0">
                  <c:v>2</c:v>
                </c:pt>
                <c:pt idx="1">
                  <c:v>0</c:v>
                </c:pt>
                <c:pt idx="2">
                  <c:v>144</c:v>
                </c:pt>
                <c:pt idx="3">
                  <c:v>428</c:v>
                </c:pt>
                <c:pt idx="4">
                  <c:v>101</c:v>
                </c:pt>
                <c:pt idx="5">
                  <c:v>86</c:v>
                </c:pt>
                <c:pt idx="6">
                  <c:v>245</c:v>
                </c:pt>
                <c:pt idx="7">
                  <c:v>186</c:v>
                </c:pt>
                <c:pt idx="8">
                  <c:v>292</c:v>
                </c:pt>
                <c:pt idx="9">
                  <c:v>222</c:v>
                </c:pt>
                <c:pt idx="10">
                  <c:v>212</c:v>
                </c:pt>
                <c:pt idx="11">
                  <c:v>266</c:v>
                </c:pt>
              </c:numCache>
            </c:numRef>
          </c:val>
          <c:smooth val="0"/>
          <c:extLst>
            <c:ext xmlns:c16="http://schemas.microsoft.com/office/drawing/2014/chart" uri="{C3380CC4-5D6E-409C-BE32-E72D297353CC}">
              <c16:uniqueId val="{00000003-090B-4E5D-BCE8-60202B37F823}"/>
            </c:ext>
          </c:extLst>
        </c:ser>
        <c:dLbls>
          <c:showLegendKey val="0"/>
          <c:showVal val="0"/>
          <c:showCatName val="0"/>
          <c:showSerName val="0"/>
          <c:showPercent val="0"/>
          <c:showBubbleSize val="0"/>
        </c:dLbls>
        <c:axId val="572544656"/>
        <c:axId val="572540080"/>
        <c:axId val="794903968"/>
      </c:line3DChart>
      <c:catAx>
        <c:axId val="572544656"/>
        <c:scaling>
          <c:orientation val="minMax"/>
        </c:scaling>
        <c:delete val="0"/>
        <c:axPos val="b"/>
        <c:majorGridlines>
          <c:spPr>
            <a:ln w="9525" cap="flat" cmpd="sng" algn="ctr">
              <a:solidFill>
                <a:schemeClr val="bg1"/>
              </a:solidFill>
              <a:round/>
            </a:ln>
            <a:effectLst/>
          </c:spPr>
        </c:majorGridlines>
        <c:minorGridlines>
          <c:spPr>
            <a:ln>
              <a:noFill/>
            </a:ln>
            <a:effectLst/>
          </c:spPr>
        </c:minorGridlines>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Month</a:t>
                </a:r>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dk1">
                <a:lumMod val="50000"/>
                <a:lumOff val="50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572540080"/>
        <c:crosses val="autoZero"/>
        <c:auto val="1"/>
        <c:lblAlgn val="ctr"/>
        <c:lblOffset val="100"/>
        <c:noMultiLvlLbl val="0"/>
      </c:catAx>
      <c:valAx>
        <c:axId val="572540080"/>
        <c:scaling>
          <c:orientation val="minMax"/>
        </c:scaling>
        <c:delete val="0"/>
        <c:axPos val="l"/>
        <c:majorGridlines>
          <c:spPr>
            <a:ln w="9525" cap="flat" cmpd="sng" algn="ctr">
              <a:solidFill>
                <a:schemeClr val="bg1">
                  <a:lumMod val="75000"/>
                </a:schemeClr>
              </a:solidFill>
              <a:round/>
            </a:ln>
            <a:effectLst>
              <a:outerShdw blurRad="50800" dist="38100" dir="2700000" algn="tl" rotWithShape="0">
                <a:prstClr val="black">
                  <a:alpha val="40000"/>
                </a:prstClr>
              </a:outerShdw>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lt1">
                    <a:lumMod val="85000"/>
                  </a:schemeClr>
                </a:solidFill>
                <a:latin typeface="+mn-lt"/>
                <a:ea typeface="+mn-ea"/>
                <a:cs typeface="+mn-cs"/>
              </a:defRPr>
            </a:pPr>
            <a:endParaRPr lang="en-US"/>
          </a:p>
        </c:txPr>
        <c:crossAx val="572544656"/>
        <c:crosses val="autoZero"/>
        <c:crossBetween val="between"/>
        <c:majorUnit val="100"/>
      </c:valAx>
      <c:serAx>
        <c:axId val="794903968"/>
        <c:scaling>
          <c:orientation val="minMax"/>
        </c:scaling>
        <c:delete val="1"/>
        <c:axPos val="b"/>
        <c:majorTickMark val="out"/>
        <c:minorTickMark val="none"/>
        <c:tickLblPos val="nextTo"/>
        <c:crossAx val="572540080"/>
        <c:crosses val="autoZero"/>
      </c:serAx>
      <c:spPr>
        <a:noFill/>
        <a:ln>
          <a:noFill/>
        </a:ln>
        <a:effectLst/>
      </c:spPr>
    </c:plotArea>
    <c:legend>
      <c:legendPos val="b"/>
      <c:layout>
        <c:manualLayout>
          <c:xMode val="edge"/>
          <c:yMode val="edge"/>
          <c:x val="0.1667004312266214"/>
          <c:y val="0.88855598698480631"/>
          <c:w val="0.68422128922571734"/>
          <c:h val="9.484611219222546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baseline="0">
                <a:solidFill>
                  <a:schemeClr val="lt1">
                    <a:lumMod val="85000"/>
                  </a:schemeClr>
                </a:solidFill>
                <a:latin typeface="+mn-lt"/>
                <a:ea typeface="+mn-ea"/>
                <a:cs typeface="+mn-cs"/>
              </a:defRPr>
            </a:pPr>
            <a:r>
              <a:rPr lang="en-US" sz="1600" dirty="0"/>
              <a:t>COVID-19 January</a:t>
            </a:r>
            <a:r>
              <a:rPr lang="en-US" sz="1600" baseline="0" dirty="0"/>
              <a:t> 2021</a:t>
            </a:r>
            <a:r>
              <a:rPr lang="en-US" sz="1600" dirty="0"/>
              <a:t>-December 2021</a:t>
            </a:r>
          </a:p>
          <a:p>
            <a:pPr>
              <a:defRPr sz="1600"/>
            </a:pPr>
            <a:r>
              <a:rPr lang="en-US" sz="1600" dirty="0"/>
              <a:t>POUNDS OF FOOD GIVEN</a:t>
            </a:r>
          </a:p>
        </c:rich>
      </c:tx>
      <c:layout>
        <c:manualLayout>
          <c:xMode val="edge"/>
          <c:yMode val="edge"/>
          <c:x val="0.16687734827021961"/>
          <c:y val="5.0712481526325903E-2"/>
        </c:manualLayout>
      </c:layout>
      <c:overlay val="0"/>
      <c:spPr>
        <a:noFill/>
        <a:ln>
          <a:noFill/>
        </a:ln>
        <a:effectLst/>
      </c:spPr>
      <c:txPr>
        <a:bodyPr rot="0" spcFirstLastPara="1" vertOverflow="ellipsis" vert="horz" wrap="square" anchor="ctr" anchorCtr="1"/>
        <a:lstStyle/>
        <a:p>
          <a:pPr>
            <a:defRPr sz="1600" b="1" i="0" u="none" strike="noStrike" kern="1200" cap="none" baseline="0">
              <a:solidFill>
                <a:schemeClr val="lt1">
                  <a:lumMod val="85000"/>
                </a:schemeClr>
              </a:solidFill>
              <a:latin typeface="+mn-lt"/>
              <a:ea typeface="+mn-ea"/>
              <a:cs typeface="+mn-cs"/>
            </a:defRPr>
          </a:pPr>
          <a:endParaRPr lang="en-US"/>
        </a:p>
      </c:txPr>
    </c:title>
    <c:autoTitleDeleted val="0"/>
    <c:view3D>
      <c:rotX val="15"/>
      <c:rotY val="20"/>
      <c:rAngAx val="0"/>
    </c:view3D>
    <c:floor>
      <c:thickness val="0"/>
      <c:spPr>
        <a:noFill/>
        <a:ln>
          <a:solidFill>
            <a:schemeClr val="bg1">
              <a:lumMod val="75000"/>
            </a:schemeClr>
          </a:solidFill>
        </a:ln>
        <a:effectLst/>
        <a:sp3d>
          <a:contourClr>
            <a:schemeClr val="bg1">
              <a:lumMod val="7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580314960629922"/>
          <c:y val="0.17171296296296298"/>
          <c:w val="0.77977450276708182"/>
          <c:h val="0.64019966008340279"/>
        </c:manualLayout>
      </c:layout>
      <c:line3DChart>
        <c:grouping val="standard"/>
        <c:varyColors val="0"/>
        <c:ser>
          <c:idx val="0"/>
          <c:order val="0"/>
          <c:tx>
            <c:strRef>
              <c:f>'2021'!$F$1</c:f>
              <c:strCache>
                <c:ptCount val="1"/>
                <c:pt idx="0">
                  <c:v>Pounds</c:v>
                </c:pt>
              </c:strCache>
            </c:strRef>
          </c:tx>
          <c:spPr>
            <a:solidFill>
              <a:schemeClr val="accent1"/>
            </a:solidFill>
            <a:ln w="9525" cap="flat" cmpd="sng" algn="ctr">
              <a:solidFill>
                <a:schemeClr val="accent1"/>
              </a:solidFill>
              <a:miter lim="800000"/>
            </a:ln>
            <a:effectLst>
              <a:glow rad="63500">
                <a:schemeClr val="accent1">
                  <a:satMod val="175000"/>
                  <a:alpha val="25000"/>
                </a:schemeClr>
              </a:glow>
            </a:effectLst>
            <a:sp3d contourW="9525">
              <a:contourClr>
                <a:schemeClr val="accent1"/>
              </a:contourClr>
            </a:sp3d>
          </c:spPr>
          <c:cat>
            <c:strRef>
              <c:f>'2021'!$A$2:$A$13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'2021'!$F$2:$F$13</c:f>
              <c:numCache>
                <c:formatCode>#,##0</c:formatCode>
                <c:ptCount val="12"/>
                <c:pt idx="0">
                  <c:v>41525</c:v>
                </c:pt>
                <c:pt idx="1">
                  <c:v>43627</c:v>
                </c:pt>
                <c:pt idx="2">
                  <c:v>32770</c:v>
                </c:pt>
                <c:pt idx="3">
                  <c:v>29145.5</c:v>
                </c:pt>
                <c:pt idx="4">
                  <c:v>26355</c:v>
                </c:pt>
                <c:pt idx="5">
                  <c:v>32526</c:v>
                </c:pt>
                <c:pt idx="6">
                  <c:v>27552</c:v>
                </c:pt>
                <c:pt idx="7">
                  <c:v>28862</c:v>
                </c:pt>
                <c:pt idx="8">
                  <c:v>32152</c:v>
                </c:pt>
                <c:pt idx="9">
                  <c:v>30795</c:v>
                </c:pt>
                <c:pt idx="10">
                  <c:v>37611.5</c:v>
                </c:pt>
                <c:pt idx="11">
                  <c:v>46476.5</c:v>
                </c:pt>
              </c:numCache>
            </c:numRef>
          </c:val>
          <c:smooth val="0"/>
          <c:extLst>
            <c:ext xmlns:c16="http://schemas.microsoft.com/office/drawing/2014/chart" uri="{C3380CC4-5D6E-409C-BE32-E72D297353CC}">
              <c16:uniqueId val="{00000000-178F-4EB7-9A4F-C64F5AED52DF}"/>
            </c:ext>
          </c:extLst>
        </c:ser>
        <c:dLbls>
          <c:showLegendKey val="0"/>
          <c:showVal val="0"/>
          <c:showCatName val="0"/>
          <c:showSerName val="0"/>
          <c:showPercent val="0"/>
          <c:showBubbleSize val="0"/>
        </c:dLbls>
        <c:axId val="798085728"/>
        <c:axId val="798088640"/>
        <c:axId val="761422768"/>
      </c:line3DChart>
      <c:catAx>
        <c:axId val="798085728"/>
        <c:scaling>
          <c:orientation val="minMax"/>
        </c:scaling>
        <c:delete val="0"/>
        <c:axPos val="b"/>
        <c:majorGridlines>
          <c:spPr>
            <a:ln w="9525" cap="flat" cmpd="sng" algn="ctr">
              <a:solidFill>
                <a:schemeClr val="bg1">
                  <a:lumMod val="7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r>
                  <a:rPr lang="en-US"/>
                  <a:t>Month</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798088640"/>
        <c:crosses val="autoZero"/>
        <c:auto val="1"/>
        <c:lblAlgn val="ctr"/>
        <c:lblOffset val="100"/>
        <c:noMultiLvlLbl val="0"/>
      </c:catAx>
      <c:valAx>
        <c:axId val="798088640"/>
        <c:scaling>
          <c:orientation val="minMax"/>
        </c:scaling>
        <c:delete val="0"/>
        <c:axPos val="l"/>
        <c:majorGridlines>
          <c:spPr>
            <a:ln w="9525" cap="flat" cmpd="sng" algn="ctr">
              <a:solidFill>
                <a:schemeClr val="bg1">
                  <a:lumMod val="6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798085728"/>
        <c:crosses val="autoZero"/>
        <c:crossBetween val="between"/>
      </c:valAx>
      <c:serAx>
        <c:axId val="761422768"/>
        <c:scaling>
          <c:orientation val="minMax"/>
        </c:scaling>
        <c:delete val="0"/>
        <c:axPos val="b"/>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798088640"/>
        <c:crosses val="autoZero"/>
      </c:ser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r>
              <a:rPr lang="en-US" sz="1600" dirty="0"/>
              <a:t>COVID-19 January 2020-December 2020</a:t>
            </a:r>
          </a:p>
          <a:p>
            <a:pPr>
              <a:defRPr/>
            </a:pPr>
            <a:r>
              <a:rPr lang="en-US" sz="1600" dirty="0"/>
              <a:t>POUNDS</a:t>
            </a:r>
            <a:r>
              <a:rPr lang="en-US" sz="1600" baseline="0" dirty="0"/>
              <a:t> OF FOOD GIVEN</a:t>
            </a:r>
            <a:endParaRPr lang="en-US" sz="1600" dirty="0"/>
          </a:p>
        </c:rich>
      </c:tx>
      <c:layout>
        <c:manualLayout>
          <c:xMode val="edge"/>
          <c:yMode val="edge"/>
          <c:x val="0.22467097223060972"/>
          <c:y val="4.941572305779976E-2"/>
        </c:manualLayout>
      </c:layout>
      <c:overlay val="0"/>
      <c:spPr>
        <a:noFill/>
        <a:ln>
          <a:noFill/>
        </a:ln>
        <a:effectLst/>
      </c:spPr>
      <c:txPr>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3882107977999271E-2"/>
          <c:y val="0.19145467987265186"/>
          <c:w val="0.82838627479115468"/>
          <c:h val="0.60176749946916108"/>
        </c:manualLayout>
      </c:layout>
      <c:line3DChart>
        <c:grouping val="standard"/>
        <c:varyColors val="0"/>
        <c:ser>
          <c:idx val="0"/>
          <c:order val="0"/>
          <c:tx>
            <c:strRef>
              <c:f>'2020'!$F$1</c:f>
              <c:strCache>
                <c:ptCount val="1"/>
                <c:pt idx="0">
                  <c:v>Pounds</c:v>
                </c:pt>
              </c:strCache>
            </c:strRef>
          </c:tx>
          <c:spPr>
            <a:solidFill>
              <a:schemeClr val="accent1"/>
            </a:solidFill>
            <a:ln w="9525" cap="flat" cmpd="sng" algn="ctr">
              <a:solidFill>
                <a:schemeClr val="accent1"/>
              </a:solidFill>
              <a:miter lim="800000"/>
            </a:ln>
            <a:effectLst>
              <a:glow rad="63500">
                <a:schemeClr val="accent1">
                  <a:satMod val="175000"/>
                  <a:alpha val="25000"/>
                </a:schemeClr>
              </a:glow>
            </a:effectLst>
            <a:sp3d contourW="9525">
              <a:contourClr>
                <a:schemeClr val="accent1"/>
              </a:contourClr>
            </a:sp3d>
          </c:spPr>
          <c:dLbls>
            <c:delete val="1"/>
          </c:dLbls>
          <c:cat>
            <c:strRef>
              <c:f>'2020'!$A$2:$A$13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'2020'!$F$2:$F$13</c:f>
              <c:numCache>
                <c:formatCode>#,##0</c:formatCode>
                <c:ptCount val="12"/>
                <c:pt idx="0">
                  <c:v>3834</c:v>
                </c:pt>
                <c:pt idx="1">
                  <c:v>3753.2</c:v>
                </c:pt>
                <c:pt idx="2">
                  <c:v>36767.32</c:v>
                </c:pt>
                <c:pt idx="3">
                  <c:v>17355</c:v>
                </c:pt>
                <c:pt idx="4">
                  <c:v>13455</c:v>
                </c:pt>
                <c:pt idx="5">
                  <c:v>17150</c:v>
                </c:pt>
                <c:pt idx="6">
                  <c:v>51080</c:v>
                </c:pt>
                <c:pt idx="7">
                  <c:v>39483</c:v>
                </c:pt>
                <c:pt idx="8">
                  <c:v>50710</c:v>
                </c:pt>
                <c:pt idx="9">
                  <c:v>47897</c:v>
                </c:pt>
                <c:pt idx="10">
                  <c:v>51260</c:v>
                </c:pt>
                <c:pt idx="11">
                  <c:v>66334</c:v>
                </c:pt>
              </c:numCache>
            </c:numRef>
          </c:val>
          <c:smooth val="0"/>
          <c:extLst>
            <c:ext xmlns:c16="http://schemas.microsoft.com/office/drawing/2014/chart" uri="{C3380CC4-5D6E-409C-BE32-E72D297353CC}">
              <c16:uniqueId val="{00000000-B8B9-4BB6-8A20-6EED9CA9EC10}"/>
            </c:ext>
          </c:extLst>
        </c:ser>
        <c:dLbls>
          <c:showLegendKey val="0"/>
          <c:showVal val="1"/>
          <c:showCatName val="0"/>
          <c:showSerName val="0"/>
          <c:showPercent val="0"/>
          <c:showBubbleSize val="0"/>
        </c:dLbls>
        <c:axId val="760416640"/>
        <c:axId val="760430784"/>
        <c:axId val="798200816"/>
      </c:line3DChart>
      <c:catAx>
        <c:axId val="760416640"/>
        <c:scaling>
          <c:orientation val="minMax"/>
        </c:scaling>
        <c:delete val="0"/>
        <c:axPos val="b"/>
        <c:majorGridlines>
          <c:spPr>
            <a:ln w="9525" cap="flat" cmpd="sng" algn="ctr">
              <a:solidFill>
                <a:schemeClr val="bg1">
                  <a:lumMod val="75000"/>
                </a:schemeClr>
              </a:solidFill>
              <a:round/>
            </a:ln>
            <a:effectLst/>
          </c:spPr>
        </c:majorGridlines>
        <c:minorGridlines>
          <c:spPr>
            <a:ln w="9525" cap="flat" cmpd="sng" algn="ctr">
              <a:noFill/>
              <a:round/>
            </a:ln>
            <a:effectLst/>
          </c:spPr>
        </c:minorGridlines>
        <c:title>
          <c:tx>
            <c:rich>
              <a:bodyPr rot="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r>
                  <a:rPr lang="en-US"/>
                  <a:t>Month</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760430784"/>
        <c:crosses val="autoZero"/>
        <c:auto val="1"/>
        <c:lblAlgn val="ctr"/>
        <c:lblOffset val="100"/>
        <c:noMultiLvlLbl val="0"/>
      </c:catAx>
      <c:valAx>
        <c:axId val="760430784"/>
        <c:scaling>
          <c:orientation val="minMax"/>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760416640"/>
        <c:crosses val="autoZero"/>
        <c:crossBetween val="between"/>
      </c:valAx>
      <c:serAx>
        <c:axId val="798200816"/>
        <c:scaling>
          <c:orientation val="minMax"/>
        </c:scaling>
        <c:delete val="0"/>
        <c:axPos val="b"/>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760430784"/>
        <c:crosses val="autoZero"/>
      </c:ser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dk1">
            <a:lumMod val="50000"/>
            <a:lumOff val="5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9525" cap="flat" cmpd="sng" algn="ctr">
        <a:solidFill>
          <a:schemeClr val="dk1">
            <a:lumMod val="50000"/>
            <a:lumOff val="50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5DB858-7767-4EE2-8C8A-D7CD10FFFB22}" type="datetimeFigureOut">
              <a:rPr lang="en-US" smtClean="0"/>
              <a:t>4/7/2022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BE0813-223C-49D4-9C74-25552928FB99}" type="slidenum">
              <a:rPr lang="en-US" smtClean="0"/>
              <a:t>‹#›</a:t>
            </a:fld>
            <a:endParaRPr lang="en-US"/>
          </a:p>
        </p:txBody>
      </p:sp>
    </p:spTree>
    <p:extLst>
      <p:ext uri="{BB962C8B-B14F-4D97-AF65-F5344CB8AC3E}">
        <p14:creationId xmlns:p14="http://schemas.microsoft.com/office/powerpoint/2010/main" val="3823903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E0813-223C-49D4-9C74-25552928FB99}" type="slidenum">
              <a:rPr lang="en-US" smtClean="0"/>
              <a:t>1</a:t>
            </a:fld>
            <a:endParaRPr lang="en-US"/>
          </a:p>
        </p:txBody>
      </p:sp>
    </p:spTree>
    <p:extLst>
      <p:ext uri="{BB962C8B-B14F-4D97-AF65-F5344CB8AC3E}">
        <p14:creationId xmlns:p14="http://schemas.microsoft.com/office/powerpoint/2010/main" val="2403204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majority of the families we serve are in low to moderate income levels (LMI) and appear to come from all ethnicities and types of families; a good number are without English as their primary language. We are also serving families of children receiving free and reduced meals at school, who we serve through weekend food bags at our school pantries.</a:t>
            </a:r>
          </a:p>
          <a:p>
            <a:endParaRPr lang="en-US" dirty="0"/>
          </a:p>
        </p:txBody>
      </p:sp>
      <p:sp>
        <p:nvSpPr>
          <p:cNvPr id="4" name="Slide Number Placeholder 3"/>
          <p:cNvSpPr>
            <a:spLocks noGrp="1"/>
          </p:cNvSpPr>
          <p:nvPr>
            <p:ph type="sldNum" sz="quarter" idx="5"/>
          </p:nvPr>
        </p:nvSpPr>
        <p:spPr/>
        <p:txBody>
          <a:bodyPr/>
          <a:lstStyle/>
          <a:p>
            <a:fld id="{D1BE0813-223C-49D4-9C74-25552928FB99}" type="slidenum">
              <a:rPr lang="en-US" smtClean="0"/>
              <a:t>12</a:t>
            </a:fld>
            <a:endParaRPr lang="en-US"/>
          </a:p>
        </p:txBody>
      </p:sp>
    </p:spTree>
    <p:extLst>
      <p:ext uri="{BB962C8B-B14F-4D97-AF65-F5344CB8AC3E}">
        <p14:creationId xmlns:p14="http://schemas.microsoft.com/office/powerpoint/2010/main" val="3971043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BE0813-223C-49D4-9C74-25552928FB99}" type="slidenum">
              <a:rPr lang="en-US" smtClean="0"/>
              <a:t>16</a:t>
            </a:fld>
            <a:endParaRPr lang="en-US"/>
          </a:p>
        </p:txBody>
      </p:sp>
    </p:spTree>
    <p:extLst>
      <p:ext uri="{BB962C8B-B14F-4D97-AF65-F5344CB8AC3E}">
        <p14:creationId xmlns:p14="http://schemas.microsoft.com/office/powerpoint/2010/main" val="2339167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a:spcBef>
                <a:spcPts val="0"/>
              </a:spcBef>
              <a:spcAft>
                <a:spcPts val="0"/>
              </a:spcAft>
              <a:buNone/>
            </a:pPr>
            <a:r>
              <a:rPr lang="en-US" sz="1600" b="1" dirty="0">
                <a:effectLst/>
                <a:latin typeface="Calibri" panose="020F0502020204030204" pitchFamily="34" charset="0"/>
                <a:ea typeface="Calibri" panose="020F0502020204030204" pitchFamily="34" charset="0"/>
                <a:cs typeface="Times New Roman" panose="02020603050405020304" pitchFamily="18" charset="0"/>
              </a:rPr>
              <a:t>Infrastructure Improvements</a:t>
            </a:r>
          </a:p>
          <a:p>
            <a:pPr marL="342900" marR="0" lvl="0" indent="-342900">
              <a:lnSpc>
                <a:spcPct val="107000"/>
              </a:lnSpc>
              <a:spcBef>
                <a:spcPts val="0"/>
              </a:spcBef>
              <a:spcAft>
                <a:spcPts val="0"/>
              </a:spcAft>
              <a:buFont typeface="Symbol" panose="05050102010706020507" pitchFamily="18" charset="2"/>
              <a:buChar char=""/>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342900">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Door Mullion enhancement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(to allow pallets to be pulled into the Fellowship Hall)</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 $1,500</a:t>
            </a:r>
          </a:p>
          <a:p>
            <a:pPr marL="342900" marR="0" lvl="0" indent="-342900">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Air Conditioner Replacement Fellowship Hall - $9,000</a:t>
            </a:r>
          </a:p>
          <a:p>
            <a:pPr marL="342900" marR="0" lvl="0" indent="-342900">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Air Conditioner Replacement Fellowship Hall - $9,000</a:t>
            </a:r>
          </a:p>
          <a:p>
            <a:pPr marL="342900" marR="0" lvl="0" indent="-342900">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Walk in Refrigerator Replacement - $8,500</a:t>
            </a:r>
          </a:p>
          <a:p>
            <a:pPr marL="342900" marR="0" lvl="0" indent="-342900">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Food Pantry Freezer Repairs - $610.00</a:t>
            </a:r>
          </a:p>
          <a:p>
            <a:pPr marL="342900" marR="0" lvl="0" indent="-342900">
              <a:spcBef>
                <a:spcPts val="0"/>
              </a:spcBef>
              <a:spcAft>
                <a:spcPts val="8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Upcoming… Walk in Freezer Replacement - $15,000</a:t>
            </a:r>
          </a:p>
          <a:p>
            <a:endParaRPr lang="en-US" dirty="0"/>
          </a:p>
        </p:txBody>
      </p:sp>
      <p:sp>
        <p:nvSpPr>
          <p:cNvPr id="4" name="Slide Number Placeholder 3"/>
          <p:cNvSpPr>
            <a:spLocks noGrp="1"/>
          </p:cNvSpPr>
          <p:nvPr>
            <p:ph type="sldNum" sz="quarter" idx="5"/>
          </p:nvPr>
        </p:nvSpPr>
        <p:spPr/>
        <p:txBody>
          <a:bodyPr/>
          <a:lstStyle/>
          <a:p>
            <a:fld id="{D1BE0813-223C-49D4-9C74-25552928FB99}" type="slidenum">
              <a:rPr lang="en-US" smtClean="0"/>
              <a:t>18</a:t>
            </a:fld>
            <a:endParaRPr lang="en-US"/>
          </a:p>
        </p:txBody>
      </p:sp>
    </p:spTree>
    <p:extLst>
      <p:ext uri="{BB962C8B-B14F-4D97-AF65-F5344CB8AC3E}">
        <p14:creationId xmlns:p14="http://schemas.microsoft.com/office/powerpoint/2010/main" val="519752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2057400" algn="l"/>
                <a:tab pos="2286000" algn="l"/>
                <a:tab pos="4572000" algn="r"/>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volunteers of the JWEFP have consistently shown a high level of dedication to families in need of food assistance. In March of 2020 all volunteers felt the desire to help even more. Since the beginning of the pandemic, many changes needed to be made to increase service and stay safe for all involved. </a:t>
            </a:r>
          </a:p>
          <a:p>
            <a:pPr marL="0" marR="0">
              <a:lnSpc>
                <a:spcPct val="107000"/>
              </a:lnSpc>
              <a:spcBef>
                <a:spcPts val="0"/>
              </a:spcBef>
              <a:spcAft>
                <a:spcPts val="800"/>
              </a:spcAft>
              <a:tabLst>
                <a:tab pos="2057400" algn="l"/>
                <a:tab pos="2286000" algn="l"/>
                <a:tab pos="4572000" algn="r"/>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Volunteers have contributed over 3,000 hours of service, six days a week to meet the needs of our community. Working to pack boxes, except deliveries, load cars, organize pallets, clean, and record keeping. </a:t>
            </a:r>
          </a:p>
          <a:p>
            <a:endParaRPr lang="en-US" dirty="0"/>
          </a:p>
        </p:txBody>
      </p:sp>
      <p:sp>
        <p:nvSpPr>
          <p:cNvPr id="4" name="Slide Number Placeholder 3"/>
          <p:cNvSpPr>
            <a:spLocks noGrp="1"/>
          </p:cNvSpPr>
          <p:nvPr>
            <p:ph type="sldNum" sz="quarter" idx="5"/>
          </p:nvPr>
        </p:nvSpPr>
        <p:spPr/>
        <p:txBody>
          <a:bodyPr/>
          <a:lstStyle/>
          <a:p>
            <a:fld id="{D1BE0813-223C-49D4-9C74-25552928FB99}" type="slidenum">
              <a:rPr lang="en-US" smtClean="0"/>
              <a:t>19</a:t>
            </a:fld>
            <a:endParaRPr lang="en-US"/>
          </a:p>
        </p:txBody>
      </p:sp>
    </p:spTree>
    <p:extLst>
      <p:ext uri="{BB962C8B-B14F-4D97-AF65-F5344CB8AC3E}">
        <p14:creationId xmlns:p14="http://schemas.microsoft.com/office/powerpoint/2010/main" val="1604081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Santa’s Caravan is largely only visible at the end of the year as we approach the holiday season, in reality, it is a program that requires coordination, support, and volunteers throughout the year.  </a:t>
            </a:r>
          </a:p>
        </p:txBody>
      </p:sp>
      <p:sp>
        <p:nvSpPr>
          <p:cNvPr id="4" name="Slide Number Placeholder 3"/>
          <p:cNvSpPr>
            <a:spLocks noGrp="1"/>
          </p:cNvSpPr>
          <p:nvPr>
            <p:ph type="sldNum" sz="quarter" idx="5"/>
          </p:nvPr>
        </p:nvSpPr>
        <p:spPr/>
        <p:txBody>
          <a:bodyPr/>
          <a:lstStyle/>
          <a:p>
            <a:fld id="{D1BE0813-223C-49D4-9C74-25552928FB99}" type="slidenum">
              <a:rPr lang="en-US" smtClean="0"/>
              <a:t>2</a:t>
            </a:fld>
            <a:endParaRPr lang="en-US"/>
          </a:p>
        </p:txBody>
      </p:sp>
    </p:spTree>
    <p:extLst>
      <p:ext uri="{BB962C8B-B14F-4D97-AF65-F5344CB8AC3E}">
        <p14:creationId xmlns:p14="http://schemas.microsoft.com/office/powerpoint/2010/main" val="2673577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E0813-223C-49D4-9C74-25552928FB99}" type="slidenum">
              <a:rPr lang="en-US" smtClean="0"/>
              <a:t>3</a:t>
            </a:fld>
            <a:endParaRPr lang="en-US"/>
          </a:p>
        </p:txBody>
      </p:sp>
    </p:spTree>
    <p:extLst>
      <p:ext uri="{BB962C8B-B14F-4D97-AF65-F5344CB8AC3E}">
        <p14:creationId xmlns:p14="http://schemas.microsoft.com/office/powerpoint/2010/main" val="3373528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families served are identified through several means: </a:t>
            </a:r>
          </a:p>
          <a:p>
            <a:endParaRPr lang="en-US" dirty="0"/>
          </a:p>
          <a:p>
            <a:r>
              <a:rPr lang="en-US" dirty="0"/>
              <a:t>Many are identified through local school counselors who are aware of family living conditions and situations that may challenge the ability of that child to have a meaningful Christmas experience. </a:t>
            </a:r>
          </a:p>
        </p:txBody>
      </p:sp>
      <p:sp>
        <p:nvSpPr>
          <p:cNvPr id="4" name="Slide Number Placeholder 3"/>
          <p:cNvSpPr>
            <a:spLocks noGrp="1"/>
          </p:cNvSpPr>
          <p:nvPr>
            <p:ph type="sldNum" sz="quarter" idx="5"/>
          </p:nvPr>
        </p:nvSpPr>
        <p:spPr/>
        <p:txBody>
          <a:bodyPr/>
          <a:lstStyle/>
          <a:p>
            <a:fld id="{D1BE0813-223C-49D4-9C74-25552928FB99}" type="slidenum">
              <a:rPr lang="en-US" smtClean="0"/>
              <a:t>4</a:t>
            </a:fld>
            <a:endParaRPr lang="en-US"/>
          </a:p>
        </p:txBody>
      </p:sp>
    </p:spTree>
    <p:extLst>
      <p:ext uri="{BB962C8B-B14F-4D97-AF65-F5344CB8AC3E}">
        <p14:creationId xmlns:p14="http://schemas.microsoft.com/office/powerpoint/2010/main" val="2384876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a:t>Continually throughout the year:</a:t>
            </a:r>
          </a:p>
          <a:p>
            <a:r>
              <a:rPr lang="en-US" sz="4000" dirty="0"/>
              <a:t>1. Search for financial supporters, fundraising opportunities, and volunteers.</a:t>
            </a:r>
          </a:p>
          <a:p>
            <a:r>
              <a:rPr lang="en-US" sz="4000" dirty="0"/>
              <a:t>2. Follow up with certain families to let them that know they are not forgotten. </a:t>
            </a:r>
          </a:p>
          <a:p>
            <a:br>
              <a:rPr lang="en-US" sz="4000" dirty="0"/>
            </a:br>
            <a:endParaRPr lang="en-US" sz="4000" dirty="0"/>
          </a:p>
          <a:p>
            <a:r>
              <a:rPr lang="en-US" sz="4000" dirty="0"/>
              <a:t>Dec 26 throughout January: </a:t>
            </a:r>
            <a:br>
              <a:rPr lang="en-US" sz="4000" dirty="0"/>
            </a:br>
            <a:r>
              <a:rPr lang="en-US" sz="4000" dirty="0"/>
              <a:t>    </a:t>
            </a:r>
            <a:r>
              <a:rPr lang="en-US" sz="4000" i="0" dirty="0">
                <a:effectLst/>
              </a:rPr>
              <a:t>1. Search for wrapping supplies on clearance.</a:t>
            </a:r>
            <a:endParaRPr lang="en-US" sz="4000" dirty="0"/>
          </a:p>
          <a:p>
            <a:r>
              <a:rPr lang="en-US" sz="4000" dirty="0"/>
              <a:t>2. Search for toys and toiletries on clearance.</a:t>
            </a:r>
          </a:p>
          <a:p>
            <a:r>
              <a:rPr lang="en-US" sz="4000" dirty="0"/>
              <a:t>3. Inventory and organize coats, hats, and gloves.</a:t>
            </a:r>
          </a:p>
          <a:p>
            <a:r>
              <a:rPr lang="en-US" sz="4000" dirty="0"/>
              <a:t>4. Sort and organize ALL supplies to store for the coming season.</a:t>
            </a:r>
          </a:p>
          <a:p>
            <a:r>
              <a:rPr lang="en-US" sz="4000" dirty="0"/>
              <a:t>5. Meet with volunteers to evaluate past season and to organize and restructure coming season.</a:t>
            </a:r>
          </a:p>
          <a:p>
            <a:r>
              <a:rPr lang="en-US" sz="4000" dirty="0"/>
              <a:t>6. Organize and count underwear and sock inventory</a:t>
            </a:r>
          </a:p>
          <a:p>
            <a:r>
              <a:rPr lang="en-US" sz="4000" dirty="0"/>
              <a:t>7. Create budget for coming year.</a:t>
            </a:r>
          </a:p>
          <a:p>
            <a:r>
              <a:rPr lang="en-US" sz="4000" dirty="0"/>
              <a:t>8. Create calendar for coming year.</a:t>
            </a:r>
          </a:p>
          <a:p>
            <a:br>
              <a:rPr lang="en-US" sz="4000" dirty="0"/>
            </a:br>
            <a:endParaRPr lang="en-US" sz="4000" dirty="0"/>
          </a:p>
          <a:p>
            <a:r>
              <a:rPr lang="en-US" sz="4000" dirty="0"/>
              <a:t>February - March: </a:t>
            </a:r>
          </a:p>
          <a:p>
            <a:r>
              <a:rPr lang="en-US" sz="4000" dirty="0"/>
              <a:t>1. Search for coats, hats, and gloves at clearance prices for next year’s angels. Organize.</a:t>
            </a:r>
          </a:p>
          <a:p>
            <a:r>
              <a:rPr lang="en-US" sz="4000" dirty="0"/>
              <a:t>2. Begin administrative tasks for reorganizing program for next year.</a:t>
            </a:r>
          </a:p>
          <a:p>
            <a:r>
              <a:rPr lang="en-US" sz="4000" dirty="0"/>
              <a:t>July/August: </a:t>
            </a:r>
          </a:p>
          <a:p>
            <a:r>
              <a:rPr lang="en-US" sz="4000" dirty="0"/>
              <a:t>1. Prepare paperwork for coming season.</a:t>
            </a:r>
          </a:p>
          <a:p>
            <a:r>
              <a:rPr lang="en-US" sz="4000" dirty="0"/>
              <a:t>    </a:t>
            </a:r>
            <a:r>
              <a:rPr lang="en-US" sz="4000" i="0" dirty="0">
                <a:effectLst/>
              </a:rPr>
              <a:t>2. Reach out to counselors first week of school.</a:t>
            </a:r>
            <a:endParaRPr lang="en-US" sz="4000" dirty="0"/>
          </a:p>
          <a:p>
            <a:r>
              <a:rPr lang="en-US" sz="4000" i="0" dirty="0">
                <a:effectLst/>
              </a:rPr>
              <a:t>3. Deliver all paperwork for Phase 1 of program. </a:t>
            </a:r>
            <a:endParaRPr lang="en-US" sz="4000" dirty="0"/>
          </a:p>
          <a:p>
            <a:r>
              <a:rPr lang="en-US" sz="4000" i="0" dirty="0">
                <a:effectLst/>
              </a:rPr>
              <a:t>4. Reach out to miscellaneous families and </a:t>
            </a:r>
            <a:r>
              <a:rPr lang="en-US" sz="4000" dirty="0"/>
              <a:t>organizations that might know of families in need.</a:t>
            </a:r>
          </a:p>
          <a:p>
            <a:r>
              <a:rPr lang="en-US" sz="4000" dirty="0"/>
              <a:t>5. Push to finalize volunteers for specific roles.</a:t>
            </a:r>
          </a:p>
          <a:p>
            <a:r>
              <a:rPr lang="en-US" sz="4000" dirty="0"/>
              <a:t>6. Reaching out to outside organizations for volunteers, people to adopt families, facilities to place angel trees, etc.</a:t>
            </a:r>
          </a:p>
          <a:p>
            <a:br>
              <a:rPr lang="en-US" sz="4000" dirty="0"/>
            </a:br>
            <a:endParaRPr lang="en-US" sz="4000" dirty="0"/>
          </a:p>
          <a:p>
            <a:r>
              <a:rPr lang="en-US" sz="4000" dirty="0"/>
              <a:t>September - October:</a:t>
            </a:r>
          </a:p>
          <a:p>
            <a:r>
              <a:rPr lang="en-US" sz="4000" dirty="0"/>
              <a:t>1. Continue search for volunteers and finalize volunteer assignments.</a:t>
            </a:r>
          </a:p>
          <a:p>
            <a:r>
              <a:rPr lang="en-US" sz="4000" dirty="0"/>
              <a:t>2. Finalize all paper work and procedures for the season. (This is a LOT!)</a:t>
            </a:r>
          </a:p>
          <a:p>
            <a:r>
              <a:rPr lang="en-US" sz="4000" dirty="0"/>
              <a:t>3. Set up spaces for interviews. (Coat shopping, interview areas, coat and underwear room, snack and waiting areas, volunteer meals, etc.)</a:t>
            </a:r>
          </a:p>
          <a:p>
            <a:r>
              <a:rPr lang="en-US" sz="4000" dirty="0"/>
              <a:t>4. Work with Andrea and food pantry to get food orders set up for October and December food </a:t>
            </a:r>
            <a:r>
              <a:rPr lang="en-US" sz="4000" dirty="0" err="1"/>
              <a:t>give-aways</a:t>
            </a:r>
            <a:r>
              <a:rPr lang="en-US" sz="4000" dirty="0"/>
              <a:t>.</a:t>
            </a:r>
          </a:p>
          <a:p>
            <a:r>
              <a:rPr lang="en-US" sz="4000" dirty="0"/>
              <a:t>5. Work with outside businesses to get food boxes donated. (~320 boxes)</a:t>
            </a:r>
          </a:p>
          <a:p>
            <a:r>
              <a:rPr lang="en-US" sz="4000" dirty="0"/>
              <a:t>6. Fill food boxes for October food give-away.</a:t>
            </a:r>
          </a:p>
          <a:p>
            <a:r>
              <a:rPr lang="en-US" sz="4000" dirty="0"/>
              <a:t>7. Organize the food for each family for the October give-away. </a:t>
            </a:r>
          </a:p>
          <a:p>
            <a:br>
              <a:rPr lang="en-US" sz="4000" dirty="0"/>
            </a:br>
            <a:endParaRPr lang="en-US" sz="4000" dirty="0"/>
          </a:p>
          <a:p>
            <a:r>
              <a:rPr lang="en-US" sz="4000" dirty="0"/>
              <a:t>October - December</a:t>
            </a:r>
            <a:r>
              <a:rPr lang="en-US" sz="4000" dirty="0">
                <a:effectLst/>
              </a:rPr>
              <a:t> </a:t>
            </a:r>
            <a:endParaRPr lang="en-US" sz="4000" dirty="0"/>
          </a:p>
          <a:p>
            <a:r>
              <a:rPr lang="en-US" sz="4000" dirty="0"/>
              <a:t>    </a:t>
            </a:r>
            <a:r>
              <a:rPr lang="en-US" sz="4000" i="0" dirty="0">
                <a:effectLst/>
              </a:rPr>
              <a:t>1. All volunteers should be placed, but it is always necessary to find replacements as we go.</a:t>
            </a:r>
            <a:endParaRPr lang="en-US" sz="4000" dirty="0"/>
          </a:p>
          <a:p>
            <a:r>
              <a:rPr lang="en-US" sz="4000" i="0" dirty="0">
                <a:effectLst/>
              </a:rPr>
              <a:t>2. Administrative tasks: Organize and assign all families to our many and varied ways to fund </a:t>
            </a:r>
            <a:r>
              <a:rPr lang="en-US" sz="4000" dirty="0"/>
              <a:t>their Christmases. </a:t>
            </a:r>
          </a:p>
          <a:p>
            <a:r>
              <a:rPr lang="en-US" sz="4000" i="0" dirty="0">
                <a:effectLst/>
              </a:rPr>
              <a:t>3. Conducting interviews over the phone and in person.</a:t>
            </a:r>
            <a:endParaRPr lang="en-US" sz="4000" dirty="0"/>
          </a:p>
          <a:p>
            <a:r>
              <a:rPr lang="en-US" sz="4000" i="0" dirty="0">
                <a:effectLst/>
              </a:rPr>
              <a:t>4. Make-up interviews. </a:t>
            </a:r>
            <a:endParaRPr lang="en-US" sz="4000" dirty="0"/>
          </a:p>
          <a:p>
            <a:r>
              <a:rPr lang="en-US" sz="4000" i="0" dirty="0">
                <a:effectLst/>
              </a:rPr>
              <a:t>5. Create Amazon </a:t>
            </a:r>
            <a:r>
              <a:rPr lang="en-US" sz="4000" i="0" dirty="0" err="1">
                <a:effectLst/>
              </a:rPr>
              <a:t>wishlists</a:t>
            </a:r>
            <a:r>
              <a:rPr lang="en-US" sz="4000" i="0" dirty="0">
                <a:effectLst/>
              </a:rPr>
              <a:t> and constantly update and evaluate the lists. </a:t>
            </a:r>
            <a:endParaRPr lang="en-US" sz="4000" dirty="0"/>
          </a:p>
          <a:p>
            <a:r>
              <a:rPr lang="en-US" sz="4000" i="0" dirty="0">
                <a:effectLst/>
              </a:rPr>
              <a:t>6. Reaching back out to various organizations with their assignments.</a:t>
            </a:r>
            <a:endParaRPr lang="en-US" sz="4000" dirty="0"/>
          </a:p>
          <a:p>
            <a:r>
              <a:rPr lang="en-US" sz="4000" i="0" dirty="0">
                <a:effectLst/>
              </a:rPr>
              <a:t>7a. Making shopping lists.</a:t>
            </a:r>
            <a:endParaRPr lang="en-US" sz="4000" dirty="0"/>
          </a:p>
          <a:p>
            <a:r>
              <a:rPr lang="en-US" sz="4000" i="0" dirty="0">
                <a:effectLst/>
              </a:rPr>
              <a:t>   7b. Making tags. </a:t>
            </a:r>
            <a:endParaRPr lang="en-US" sz="4000" dirty="0"/>
          </a:p>
          <a:p>
            <a:r>
              <a:rPr lang="en-US" sz="4000" i="0" dirty="0">
                <a:effectLst/>
              </a:rPr>
              <a:t>8. Placing the gifts that have been purchased early.</a:t>
            </a:r>
            <a:endParaRPr lang="en-US" sz="4000" dirty="0"/>
          </a:p>
          <a:p>
            <a:r>
              <a:rPr lang="en-US" sz="4000" i="0" dirty="0">
                <a:effectLst/>
              </a:rPr>
              <a:t>9a. Placing all toiletries. </a:t>
            </a:r>
            <a:endParaRPr lang="en-US" sz="4000" dirty="0"/>
          </a:p>
          <a:p>
            <a:r>
              <a:rPr lang="en-US" sz="4000" dirty="0"/>
              <a:t>   9b. Fill the food boxes for December’s giveaway. </a:t>
            </a:r>
          </a:p>
          <a:p>
            <a:r>
              <a:rPr lang="en-US" sz="4000" i="0" dirty="0">
                <a:effectLst/>
              </a:rPr>
              <a:t>10. </a:t>
            </a:r>
            <a:r>
              <a:rPr lang="en-US" sz="4000" dirty="0">
                <a:effectLst/>
              </a:rPr>
              <a:t>Shopping, shopping, shopping and labeling EVERYTHING!</a:t>
            </a:r>
            <a:endParaRPr lang="en-US" sz="4000" dirty="0"/>
          </a:p>
          <a:p>
            <a:r>
              <a:rPr lang="en-US" sz="4000" dirty="0">
                <a:effectLst/>
              </a:rPr>
              <a:t>11. Sorting, boxing, and more labeling the gifts from all of the variety of donors. </a:t>
            </a:r>
            <a:endParaRPr lang="en-US" sz="4000" dirty="0"/>
          </a:p>
          <a:p>
            <a:r>
              <a:rPr lang="en-US" sz="4000" dirty="0"/>
              <a:t>12a. Monitoring the “Bag Room,” where all gifts are sorted and proofread yet again before the final inventory and going into the final (blue) family bag.</a:t>
            </a:r>
          </a:p>
          <a:p>
            <a:r>
              <a:rPr lang="en-US" sz="4000" dirty="0"/>
              <a:t>       </a:t>
            </a:r>
            <a:r>
              <a:rPr lang="en-US" sz="4000" i="0" dirty="0">
                <a:effectLst/>
              </a:rPr>
              <a:t>12b. Move and set up all the tables and chairs owned by the church for creation of the North Pole. Move every gift upstairs and place at the exact correct spot indicated for specific angel #.</a:t>
            </a:r>
            <a:endParaRPr lang="en-US" sz="4000" dirty="0"/>
          </a:p>
          <a:p>
            <a:r>
              <a:rPr lang="en-US" sz="4000" dirty="0"/>
              <a:t>13. Individually looking at EACH families' final gifts 2-3 times to ensure that sizes are correct, styles match the request, toys suit the child’s interests, and that each sibling has an equal amount of “happy” being delivered.</a:t>
            </a:r>
          </a:p>
          <a:p>
            <a:r>
              <a:rPr lang="en-US" sz="4000" dirty="0">
                <a:effectLst/>
              </a:rPr>
              <a:t>14.</a:t>
            </a:r>
            <a:r>
              <a:rPr lang="en-US" sz="4000" dirty="0"/>
              <a:t> </a:t>
            </a:r>
            <a:r>
              <a:rPr lang="en-US" sz="4000" dirty="0">
                <a:effectLst/>
              </a:rPr>
              <a:t>Wrapping gifts.</a:t>
            </a:r>
            <a:endParaRPr lang="en-US" sz="4000" dirty="0"/>
          </a:p>
          <a:p>
            <a:r>
              <a:rPr lang="en-US" sz="4000" dirty="0"/>
              <a:t>15. Bagging and labeling gifts for delivery or pick up.</a:t>
            </a:r>
          </a:p>
          <a:p>
            <a:r>
              <a:rPr lang="en-US" sz="4000" dirty="0"/>
              <a:t>16. Creating schedules for pick up.</a:t>
            </a:r>
          </a:p>
          <a:p>
            <a:r>
              <a:rPr lang="en-US" sz="4000" dirty="0"/>
              <a:t>17. Creating routes and maps for delivery. </a:t>
            </a:r>
          </a:p>
          <a:p>
            <a:r>
              <a:rPr lang="en-US" sz="4000" dirty="0"/>
              <a:t>18. Delivering gifts to certain families.</a:t>
            </a:r>
          </a:p>
          <a:p>
            <a:r>
              <a:rPr lang="en-US" sz="4000" dirty="0"/>
              <a:t>19. Staffing pick-up of the gifts and food for several families. </a:t>
            </a:r>
          </a:p>
          <a:p>
            <a:r>
              <a:rPr lang="en-US" sz="4000" dirty="0"/>
              <a:t>20. Clean up and break down the North Pole.</a:t>
            </a:r>
          </a:p>
          <a:p>
            <a:r>
              <a:rPr lang="en-US" sz="4000" dirty="0"/>
              <a:t> </a:t>
            </a:r>
          </a:p>
          <a:p>
            <a:br>
              <a:rPr lang="en-US" sz="4000" dirty="0"/>
            </a:br>
            <a:endParaRPr lang="en-US" sz="2800" dirty="0"/>
          </a:p>
          <a:p>
            <a:endParaRPr lang="en-US" dirty="0"/>
          </a:p>
        </p:txBody>
      </p:sp>
      <p:sp>
        <p:nvSpPr>
          <p:cNvPr id="4" name="Slide Number Placeholder 3"/>
          <p:cNvSpPr>
            <a:spLocks noGrp="1"/>
          </p:cNvSpPr>
          <p:nvPr>
            <p:ph type="sldNum" sz="quarter" idx="5"/>
          </p:nvPr>
        </p:nvSpPr>
        <p:spPr/>
        <p:txBody>
          <a:bodyPr/>
          <a:lstStyle/>
          <a:p>
            <a:fld id="{D1BE0813-223C-49D4-9C74-25552928FB99}" type="slidenum">
              <a:rPr lang="en-US" smtClean="0"/>
              <a:t>5</a:t>
            </a:fld>
            <a:endParaRPr lang="en-US"/>
          </a:p>
        </p:txBody>
      </p:sp>
    </p:spTree>
    <p:extLst>
      <p:ext uri="{BB962C8B-B14F-4D97-AF65-F5344CB8AC3E}">
        <p14:creationId xmlns:p14="http://schemas.microsoft.com/office/powerpoint/2010/main" val="164477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a:t>Continually throughout the year:</a:t>
            </a:r>
          </a:p>
          <a:p>
            <a:r>
              <a:rPr lang="en-US" sz="4000" dirty="0"/>
              <a:t>1. Search for financial supporters, fundraising opportunities, and volunteers.</a:t>
            </a:r>
          </a:p>
          <a:p>
            <a:r>
              <a:rPr lang="en-US" sz="4000" dirty="0"/>
              <a:t>2. Follow up with certain families to let them that know they are not forgotten. </a:t>
            </a:r>
          </a:p>
          <a:p>
            <a:br>
              <a:rPr lang="en-US" sz="4000" dirty="0"/>
            </a:br>
            <a:endParaRPr lang="en-US" sz="4000" dirty="0"/>
          </a:p>
          <a:p>
            <a:r>
              <a:rPr lang="en-US" sz="4000" dirty="0"/>
              <a:t>Dec 26 throughout January: </a:t>
            </a:r>
            <a:br>
              <a:rPr lang="en-US" sz="4000" dirty="0"/>
            </a:br>
            <a:r>
              <a:rPr lang="en-US" sz="4000" dirty="0"/>
              <a:t>    </a:t>
            </a:r>
            <a:r>
              <a:rPr lang="en-US" sz="4000" i="0" dirty="0">
                <a:effectLst/>
              </a:rPr>
              <a:t>1. Search for wrapping supplies on clearance.</a:t>
            </a:r>
            <a:endParaRPr lang="en-US" sz="4000" dirty="0"/>
          </a:p>
          <a:p>
            <a:r>
              <a:rPr lang="en-US" sz="4000" dirty="0"/>
              <a:t>2. Search for toys and toiletries on clearance.</a:t>
            </a:r>
          </a:p>
          <a:p>
            <a:r>
              <a:rPr lang="en-US" sz="4000" dirty="0"/>
              <a:t>3. Inventory and organize coats, hats, and gloves.</a:t>
            </a:r>
          </a:p>
          <a:p>
            <a:r>
              <a:rPr lang="en-US" sz="4000" dirty="0"/>
              <a:t>4. Sort and organize ALL supplies to store for the coming season.</a:t>
            </a:r>
          </a:p>
          <a:p>
            <a:r>
              <a:rPr lang="en-US" sz="4000" dirty="0"/>
              <a:t>5. Meet with volunteers to evaluate past season and to organize and restructure coming season.</a:t>
            </a:r>
          </a:p>
          <a:p>
            <a:r>
              <a:rPr lang="en-US" sz="4000" dirty="0"/>
              <a:t>6. Organize and count underwear and sock inventory</a:t>
            </a:r>
          </a:p>
          <a:p>
            <a:r>
              <a:rPr lang="en-US" sz="4000" dirty="0"/>
              <a:t>7. Create budget for coming year.</a:t>
            </a:r>
          </a:p>
          <a:p>
            <a:r>
              <a:rPr lang="en-US" sz="4000" dirty="0"/>
              <a:t>8. Create calendar for coming year.</a:t>
            </a:r>
          </a:p>
          <a:p>
            <a:br>
              <a:rPr lang="en-US" sz="4000" dirty="0"/>
            </a:br>
            <a:endParaRPr lang="en-US" sz="4000" dirty="0"/>
          </a:p>
          <a:p>
            <a:r>
              <a:rPr lang="en-US" sz="4000" dirty="0"/>
              <a:t>February - March: </a:t>
            </a:r>
          </a:p>
          <a:p>
            <a:r>
              <a:rPr lang="en-US" sz="4000" dirty="0"/>
              <a:t>1. Search for coats, hats, and gloves at clearance prices for next year’s angels. Organize.</a:t>
            </a:r>
          </a:p>
          <a:p>
            <a:r>
              <a:rPr lang="en-US" sz="4000" dirty="0"/>
              <a:t>2. Begin administrative tasks for reorganizing program for next year.</a:t>
            </a:r>
          </a:p>
          <a:p>
            <a:r>
              <a:rPr lang="en-US" sz="4000" dirty="0"/>
              <a:t>July/August: </a:t>
            </a:r>
          </a:p>
          <a:p>
            <a:r>
              <a:rPr lang="en-US" sz="4000" dirty="0"/>
              <a:t>1. Prepare paperwork for coming season.</a:t>
            </a:r>
          </a:p>
          <a:p>
            <a:r>
              <a:rPr lang="en-US" sz="4000" dirty="0"/>
              <a:t>    </a:t>
            </a:r>
            <a:r>
              <a:rPr lang="en-US" sz="4000" i="0" dirty="0">
                <a:effectLst/>
              </a:rPr>
              <a:t>2. Reach out to counselors first week of school.</a:t>
            </a:r>
            <a:endParaRPr lang="en-US" sz="4000" dirty="0"/>
          </a:p>
          <a:p>
            <a:r>
              <a:rPr lang="en-US" sz="4000" i="0" dirty="0">
                <a:effectLst/>
              </a:rPr>
              <a:t>3. Deliver all paperwork for Phase 1 of program. </a:t>
            </a:r>
            <a:endParaRPr lang="en-US" sz="4000" dirty="0"/>
          </a:p>
          <a:p>
            <a:r>
              <a:rPr lang="en-US" sz="4000" i="0" dirty="0">
                <a:effectLst/>
              </a:rPr>
              <a:t>4. Reach out to miscellaneous families and </a:t>
            </a:r>
            <a:r>
              <a:rPr lang="en-US" sz="4000" dirty="0"/>
              <a:t>organizations that might know of families in need.</a:t>
            </a:r>
          </a:p>
          <a:p>
            <a:r>
              <a:rPr lang="en-US" sz="4000" dirty="0"/>
              <a:t>5. Push to finalize volunteers for specific roles.</a:t>
            </a:r>
          </a:p>
          <a:p>
            <a:r>
              <a:rPr lang="en-US" sz="4000" dirty="0"/>
              <a:t>6. Reaching out to outside organizations for volunteers, people to adopt families, facilities to place angel trees, etc.</a:t>
            </a:r>
          </a:p>
          <a:p>
            <a:br>
              <a:rPr lang="en-US" sz="4000" dirty="0"/>
            </a:br>
            <a:endParaRPr lang="en-US" sz="4000" dirty="0"/>
          </a:p>
          <a:p>
            <a:r>
              <a:rPr lang="en-US" sz="4000" dirty="0"/>
              <a:t>September - October:</a:t>
            </a:r>
          </a:p>
          <a:p>
            <a:r>
              <a:rPr lang="en-US" sz="4000" dirty="0"/>
              <a:t>1. Continue search for volunteers and finalize volunteer assignments.</a:t>
            </a:r>
          </a:p>
          <a:p>
            <a:r>
              <a:rPr lang="en-US" sz="4000" dirty="0"/>
              <a:t>2. Finalize all paper work and procedures for the season. (This is a LOT!)</a:t>
            </a:r>
          </a:p>
          <a:p>
            <a:r>
              <a:rPr lang="en-US" sz="4000" dirty="0"/>
              <a:t>3. Set up spaces for interviews. (Coat shopping, interview areas, coat and underwear room, snack and waiting areas, volunteer meals, etc.)</a:t>
            </a:r>
          </a:p>
          <a:p>
            <a:r>
              <a:rPr lang="en-US" sz="4000" dirty="0"/>
              <a:t>4. Work with Andrea and food pantry to get food orders set up for October and December food </a:t>
            </a:r>
            <a:r>
              <a:rPr lang="en-US" sz="4000" dirty="0" err="1"/>
              <a:t>give-aways</a:t>
            </a:r>
            <a:r>
              <a:rPr lang="en-US" sz="4000" dirty="0"/>
              <a:t>.</a:t>
            </a:r>
          </a:p>
          <a:p>
            <a:r>
              <a:rPr lang="en-US" sz="4000" dirty="0"/>
              <a:t>5. Work with outside businesses to get food boxes donated. (~320 boxes)</a:t>
            </a:r>
          </a:p>
          <a:p>
            <a:r>
              <a:rPr lang="en-US" sz="4000" dirty="0"/>
              <a:t>6. Fill food boxes for October food give-away.</a:t>
            </a:r>
          </a:p>
          <a:p>
            <a:r>
              <a:rPr lang="en-US" sz="4000" dirty="0"/>
              <a:t>7. Organize the food for each family for the October give-away. </a:t>
            </a:r>
          </a:p>
          <a:p>
            <a:br>
              <a:rPr lang="en-US" sz="4000" dirty="0"/>
            </a:br>
            <a:endParaRPr lang="en-US" sz="4000" dirty="0"/>
          </a:p>
          <a:p>
            <a:r>
              <a:rPr lang="en-US" sz="4000" dirty="0"/>
              <a:t>October - December</a:t>
            </a:r>
            <a:r>
              <a:rPr lang="en-US" sz="4000" dirty="0">
                <a:effectLst/>
              </a:rPr>
              <a:t> </a:t>
            </a:r>
            <a:endParaRPr lang="en-US" sz="4000" dirty="0"/>
          </a:p>
          <a:p>
            <a:r>
              <a:rPr lang="en-US" sz="4000" dirty="0"/>
              <a:t>    </a:t>
            </a:r>
            <a:r>
              <a:rPr lang="en-US" sz="4000" i="0" dirty="0">
                <a:effectLst/>
              </a:rPr>
              <a:t>1. All volunteers should be placed, but it is always necessary to find replacements as we go.</a:t>
            </a:r>
            <a:endParaRPr lang="en-US" sz="4000" dirty="0"/>
          </a:p>
          <a:p>
            <a:r>
              <a:rPr lang="en-US" sz="4000" i="0" dirty="0">
                <a:effectLst/>
              </a:rPr>
              <a:t>2. Administrative tasks: Organize and assign all families to our many and varied ways to fund </a:t>
            </a:r>
            <a:r>
              <a:rPr lang="en-US" sz="4000" dirty="0"/>
              <a:t>their Christmases. </a:t>
            </a:r>
          </a:p>
          <a:p>
            <a:r>
              <a:rPr lang="en-US" sz="4000" i="0" dirty="0">
                <a:effectLst/>
              </a:rPr>
              <a:t>3. Conducting interviews over the phone and in person.</a:t>
            </a:r>
            <a:endParaRPr lang="en-US" sz="4000" dirty="0"/>
          </a:p>
          <a:p>
            <a:r>
              <a:rPr lang="en-US" sz="4000" i="0" dirty="0">
                <a:effectLst/>
              </a:rPr>
              <a:t>4. Make-up interviews. </a:t>
            </a:r>
            <a:endParaRPr lang="en-US" sz="4000" dirty="0"/>
          </a:p>
          <a:p>
            <a:r>
              <a:rPr lang="en-US" sz="4000" i="0" dirty="0">
                <a:effectLst/>
              </a:rPr>
              <a:t>5. Create Amazon </a:t>
            </a:r>
            <a:r>
              <a:rPr lang="en-US" sz="4000" i="0" dirty="0" err="1">
                <a:effectLst/>
              </a:rPr>
              <a:t>wishlists</a:t>
            </a:r>
            <a:r>
              <a:rPr lang="en-US" sz="4000" i="0" dirty="0">
                <a:effectLst/>
              </a:rPr>
              <a:t> and constantly update and evaluate the lists. </a:t>
            </a:r>
            <a:endParaRPr lang="en-US" sz="4000" dirty="0"/>
          </a:p>
          <a:p>
            <a:r>
              <a:rPr lang="en-US" sz="4000" i="0" dirty="0">
                <a:effectLst/>
              </a:rPr>
              <a:t>6. Reaching back out to various organizations with their assignments.</a:t>
            </a:r>
            <a:endParaRPr lang="en-US" sz="4000" dirty="0"/>
          </a:p>
          <a:p>
            <a:r>
              <a:rPr lang="en-US" sz="4000" i="0" dirty="0">
                <a:effectLst/>
              </a:rPr>
              <a:t>7a. Making shopping lists.</a:t>
            </a:r>
            <a:endParaRPr lang="en-US" sz="4000" dirty="0"/>
          </a:p>
          <a:p>
            <a:r>
              <a:rPr lang="en-US" sz="4000" i="0" dirty="0">
                <a:effectLst/>
              </a:rPr>
              <a:t>   7b. Making tags. </a:t>
            </a:r>
            <a:endParaRPr lang="en-US" sz="4000" dirty="0"/>
          </a:p>
          <a:p>
            <a:r>
              <a:rPr lang="en-US" sz="4000" i="0" dirty="0">
                <a:effectLst/>
              </a:rPr>
              <a:t>8. Placing the gifts that have been purchased early.</a:t>
            </a:r>
            <a:endParaRPr lang="en-US" sz="4000" dirty="0"/>
          </a:p>
          <a:p>
            <a:r>
              <a:rPr lang="en-US" sz="4000" i="0" dirty="0">
                <a:effectLst/>
              </a:rPr>
              <a:t>9a. Placing all toiletries. </a:t>
            </a:r>
            <a:endParaRPr lang="en-US" sz="4000" dirty="0"/>
          </a:p>
          <a:p>
            <a:r>
              <a:rPr lang="en-US" sz="4000" dirty="0"/>
              <a:t>   9b. Fill the food boxes for December’s giveaway. </a:t>
            </a:r>
          </a:p>
          <a:p>
            <a:r>
              <a:rPr lang="en-US" sz="4000" i="0" dirty="0">
                <a:effectLst/>
              </a:rPr>
              <a:t>10. </a:t>
            </a:r>
            <a:r>
              <a:rPr lang="en-US" sz="4000" dirty="0">
                <a:effectLst/>
              </a:rPr>
              <a:t>Shopping, shopping, shopping and labeling EVERYTHING!</a:t>
            </a:r>
            <a:endParaRPr lang="en-US" sz="4000" dirty="0"/>
          </a:p>
          <a:p>
            <a:r>
              <a:rPr lang="en-US" sz="4000" dirty="0">
                <a:effectLst/>
              </a:rPr>
              <a:t>11. Sorting, boxing, and more labeling the gifts from all of the variety of donors. </a:t>
            </a:r>
            <a:endParaRPr lang="en-US" sz="4000" dirty="0"/>
          </a:p>
          <a:p>
            <a:r>
              <a:rPr lang="en-US" sz="4000" dirty="0"/>
              <a:t>12a. Monitoring the “Bag Room,” where all gifts are sorted and proofread yet again before the final inventory and going into the final (blue) family bag.</a:t>
            </a:r>
          </a:p>
          <a:p>
            <a:r>
              <a:rPr lang="en-US" sz="4000" dirty="0"/>
              <a:t>       </a:t>
            </a:r>
            <a:r>
              <a:rPr lang="en-US" sz="4000" i="0" dirty="0">
                <a:effectLst/>
              </a:rPr>
              <a:t>12b. Move and set up all the tables and chairs owned by the church for creation of the North Pole. Move every gift upstairs and place at the exact correct spot indicated for specific angel #.</a:t>
            </a:r>
            <a:endParaRPr lang="en-US" sz="4000" dirty="0"/>
          </a:p>
          <a:p>
            <a:r>
              <a:rPr lang="en-US" sz="4000" dirty="0"/>
              <a:t>13. Individually looking at EACH families' final gifts 2-3 times to ensure that sizes are correct, styles match the request, toys suit the child’s interests, and that each sibling has an equal amount of “happy” being delivered.</a:t>
            </a:r>
          </a:p>
          <a:p>
            <a:r>
              <a:rPr lang="en-US" sz="4000" dirty="0">
                <a:effectLst/>
              </a:rPr>
              <a:t>14.</a:t>
            </a:r>
            <a:r>
              <a:rPr lang="en-US" sz="4000" dirty="0"/>
              <a:t> </a:t>
            </a:r>
            <a:r>
              <a:rPr lang="en-US" sz="4000" dirty="0">
                <a:effectLst/>
              </a:rPr>
              <a:t>Wrapping gifts.</a:t>
            </a:r>
            <a:endParaRPr lang="en-US" sz="4000" dirty="0"/>
          </a:p>
          <a:p>
            <a:r>
              <a:rPr lang="en-US" sz="4000" dirty="0"/>
              <a:t>15. Bagging and labeling gifts for delivery or pick up.</a:t>
            </a:r>
          </a:p>
          <a:p>
            <a:r>
              <a:rPr lang="en-US" sz="4000" dirty="0"/>
              <a:t>16. Creating schedules for pick up.</a:t>
            </a:r>
          </a:p>
          <a:p>
            <a:r>
              <a:rPr lang="en-US" sz="4000" dirty="0"/>
              <a:t>17. Creating routes and maps for delivery. </a:t>
            </a:r>
          </a:p>
          <a:p>
            <a:r>
              <a:rPr lang="en-US" sz="4000" dirty="0"/>
              <a:t>18. Delivering gifts to certain families.</a:t>
            </a:r>
          </a:p>
          <a:p>
            <a:r>
              <a:rPr lang="en-US" sz="4000" dirty="0"/>
              <a:t>19. Staffing pick-up of the gifts and food for several families. </a:t>
            </a:r>
          </a:p>
          <a:p>
            <a:r>
              <a:rPr lang="en-US" sz="4000" dirty="0"/>
              <a:t>20. Clean up and break down the North Pole.</a:t>
            </a:r>
          </a:p>
          <a:p>
            <a:r>
              <a:rPr lang="en-US" sz="4000" dirty="0"/>
              <a:t> </a:t>
            </a:r>
          </a:p>
          <a:p>
            <a:br>
              <a:rPr lang="en-US" sz="4000" dirty="0"/>
            </a:br>
            <a:endParaRPr lang="en-US" sz="2800" dirty="0"/>
          </a:p>
          <a:p>
            <a:endParaRPr lang="en-US" dirty="0"/>
          </a:p>
        </p:txBody>
      </p:sp>
      <p:sp>
        <p:nvSpPr>
          <p:cNvPr id="4" name="Slide Number Placeholder 3"/>
          <p:cNvSpPr>
            <a:spLocks noGrp="1"/>
          </p:cNvSpPr>
          <p:nvPr>
            <p:ph type="sldNum" sz="quarter" idx="5"/>
          </p:nvPr>
        </p:nvSpPr>
        <p:spPr/>
        <p:txBody>
          <a:bodyPr/>
          <a:lstStyle/>
          <a:p>
            <a:fld id="{D1BE0813-223C-49D4-9C74-25552928FB99}" type="slidenum">
              <a:rPr lang="en-US" smtClean="0"/>
              <a:t>6</a:t>
            </a:fld>
            <a:endParaRPr lang="en-US"/>
          </a:p>
        </p:txBody>
      </p:sp>
    </p:spTree>
    <p:extLst>
      <p:ext uri="{BB962C8B-B14F-4D97-AF65-F5344CB8AC3E}">
        <p14:creationId xmlns:p14="http://schemas.microsoft.com/office/powerpoint/2010/main" val="3122353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0" i="0" dirty="0">
                <a:solidFill>
                  <a:srgbClr val="222222"/>
                </a:solidFill>
                <a:effectLst/>
                <a:latin typeface="Arial" panose="020B0604020202020204" pitchFamily="34" charset="0"/>
              </a:rPr>
              <a:t>1. Financial donations through the church by way of check, gift cards, online, and ?</a:t>
            </a:r>
            <a:br>
              <a:rPr lang="en-US" b="0" i="0" dirty="0">
                <a:solidFill>
                  <a:srgbClr val="222222"/>
                </a:solidFill>
                <a:effectLst/>
                <a:latin typeface="Arial" panose="020B0604020202020204" pitchFamily="34" charset="0"/>
              </a:rPr>
            </a:br>
            <a:r>
              <a:rPr lang="en-US" b="0" i="0" dirty="0">
                <a:solidFill>
                  <a:srgbClr val="222222"/>
                </a:solidFill>
                <a:effectLst/>
                <a:latin typeface="Arial" panose="020B0604020202020204" pitchFamily="34" charset="0"/>
              </a:rPr>
              <a:t>      2. Amazon Wish List 2x a year. One for gifts and one currently posted now for hats and gloves.</a:t>
            </a:r>
          </a:p>
          <a:p>
            <a:pPr algn="l" rtl="0"/>
            <a:r>
              <a:rPr lang="en-US" b="0" i="0" dirty="0">
                <a:solidFill>
                  <a:srgbClr val="222222"/>
                </a:solidFill>
                <a:effectLst/>
                <a:latin typeface="Arial" panose="020B0604020202020204" pitchFamily="34" charset="0"/>
              </a:rPr>
              <a:t> 3.  Buying clearance items such as toys, toiletry gift sets, and wrapping paper, bags, bows, boxes, </a:t>
            </a:r>
            <a:r>
              <a:rPr lang="en-US" b="0" i="0" dirty="0" err="1">
                <a:solidFill>
                  <a:srgbClr val="222222"/>
                </a:solidFill>
                <a:effectLst/>
                <a:latin typeface="Arial" panose="020B0604020202020204" pitchFamily="34" charset="0"/>
              </a:rPr>
              <a:t>etc</a:t>
            </a:r>
            <a:r>
              <a:rPr lang="en-US" b="0" i="0" dirty="0">
                <a:solidFill>
                  <a:srgbClr val="222222"/>
                </a:solidFill>
                <a:effectLst/>
                <a:latin typeface="Arial" panose="020B0604020202020204" pitchFamily="34" charset="0"/>
              </a:rPr>
              <a:t> after the holidays.</a:t>
            </a:r>
          </a:p>
          <a:p>
            <a:pPr algn="l"/>
            <a:r>
              <a:rPr lang="en-US" b="0" i="0" dirty="0">
                <a:solidFill>
                  <a:srgbClr val="222222"/>
                </a:solidFill>
                <a:effectLst/>
                <a:latin typeface="Arial" panose="020B0604020202020204" pitchFamily="34" charset="0"/>
              </a:rPr>
              <a:t>        4. Buying clearance coats in babies, boys and girls sizes and lined zip up  hoodies for teens in adult sizes in Feb/March. Also, hats and gloves are collected. </a:t>
            </a:r>
          </a:p>
          <a:p>
            <a:pPr algn="l"/>
            <a:r>
              <a:rPr lang="en-US" b="0" i="0" dirty="0">
                <a:solidFill>
                  <a:srgbClr val="222222"/>
                </a:solidFill>
                <a:effectLst/>
                <a:latin typeface="Arial" panose="020B0604020202020204" pitchFamily="34" charset="0"/>
              </a:rPr>
              <a:t>5. Using your extra Kohls cash or other store member points to buy either warm outerwear on clearance or socks and underwear throughout the year.</a:t>
            </a:r>
          </a:p>
          <a:p>
            <a:pPr algn="l"/>
            <a:r>
              <a:rPr lang="en-US" b="0" i="0" dirty="0">
                <a:solidFill>
                  <a:srgbClr val="222222"/>
                </a:solidFill>
                <a:effectLst/>
                <a:latin typeface="Arial" panose="020B0604020202020204" pitchFamily="34" charset="0"/>
              </a:rPr>
              <a:t>6.  Adopting a child or family during the holiday season. </a:t>
            </a:r>
          </a:p>
          <a:p>
            <a:pPr algn="l"/>
            <a:r>
              <a:rPr lang="en-US" b="0" i="0" dirty="0">
                <a:solidFill>
                  <a:srgbClr val="222222"/>
                </a:solidFill>
                <a:effectLst/>
                <a:latin typeface="Arial" panose="020B0604020202020204" pitchFamily="34" charset="0"/>
              </a:rPr>
              <a:t>7. New, more “hip” methods of donating are being worked on.</a:t>
            </a:r>
          </a:p>
          <a:p>
            <a:pPr algn="l"/>
            <a:r>
              <a:rPr lang="en-US" b="0" i="0" dirty="0">
                <a:solidFill>
                  <a:srgbClr val="222222"/>
                </a:solidFill>
                <a:effectLst/>
                <a:latin typeface="Arial" panose="020B0604020202020204" pitchFamily="34" charset="0"/>
              </a:rPr>
              <a:t> 8. DONATING YOUR TIME AND BRINGING YOUR FRIENDS OR ADULT CHILDREN ONBOARD!!</a:t>
            </a:r>
          </a:p>
          <a:p>
            <a:endParaRPr lang="en-US" dirty="0"/>
          </a:p>
        </p:txBody>
      </p:sp>
      <p:sp>
        <p:nvSpPr>
          <p:cNvPr id="4" name="Slide Number Placeholder 3"/>
          <p:cNvSpPr>
            <a:spLocks noGrp="1"/>
          </p:cNvSpPr>
          <p:nvPr>
            <p:ph type="sldNum" sz="quarter" idx="5"/>
          </p:nvPr>
        </p:nvSpPr>
        <p:spPr/>
        <p:txBody>
          <a:bodyPr/>
          <a:lstStyle/>
          <a:p>
            <a:fld id="{D1BE0813-223C-49D4-9C74-25552928FB99}" type="slidenum">
              <a:rPr lang="en-US" smtClean="0"/>
              <a:t>8</a:t>
            </a:fld>
            <a:endParaRPr lang="en-US"/>
          </a:p>
        </p:txBody>
      </p:sp>
    </p:spTree>
    <p:extLst>
      <p:ext uri="{BB962C8B-B14F-4D97-AF65-F5344CB8AC3E}">
        <p14:creationId xmlns:p14="http://schemas.microsoft.com/office/powerpoint/2010/main" val="1204127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E0813-223C-49D4-9C74-25552928FB99}" type="slidenum">
              <a:rPr lang="en-US" smtClean="0"/>
              <a:t>9</a:t>
            </a:fld>
            <a:endParaRPr lang="en-US"/>
          </a:p>
        </p:txBody>
      </p:sp>
    </p:spTree>
    <p:extLst>
      <p:ext uri="{BB962C8B-B14F-4D97-AF65-F5344CB8AC3E}">
        <p14:creationId xmlns:p14="http://schemas.microsoft.com/office/powerpoint/2010/main" val="2495790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pandemic began to set in in March and April 2020, our volunteers leapt into action, quickly shifting from monthly to instead weekly distributions. The amount of children, families and seniors served by the Food Pantry program rapidly increased during the pandemic. The amount of food distributed each month jumped from just under 4,000 </a:t>
            </a:r>
            <a:r>
              <a:rPr lang="en-US" dirty="0" err="1"/>
              <a:t>lbs</a:t>
            </a:r>
            <a:r>
              <a:rPr lang="en-US" dirty="0"/>
              <a:t>/month to 35,000 </a:t>
            </a:r>
            <a:r>
              <a:rPr lang="en-US" dirty="0" err="1"/>
              <a:t>lb</a:t>
            </a:r>
            <a:r>
              <a:rPr lang="en-US" dirty="0"/>
              <a:t>/month.  In 2020 and 2021, each, our volunteers delivered over 200 tons of food were delivered to the community.  </a:t>
            </a:r>
          </a:p>
        </p:txBody>
      </p:sp>
      <p:sp>
        <p:nvSpPr>
          <p:cNvPr id="4" name="Slide Number Placeholder 3"/>
          <p:cNvSpPr>
            <a:spLocks noGrp="1"/>
          </p:cNvSpPr>
          <p:nvPr>
            <p:ph type="sldNum" sz="quarter" idx="5"/>
          </p:nvPr>
        </p:nvSpPr>
        <p:spPr/>
        <p:txBody>
          <a:bodyPr/>
          <a:lstStyle/>
          <a:p>
            <a:fld id="{D1BE0813-223C-49D4-9C74-25552928FB99}" type="slidenum">
              <a:rPr lang="en-US" smtClean="0"/>
              <a:t>10</a:t>
            </a:fld>
            <a:endParaRPr lang="en-US"/>
          </a:p>
        </p:txBody>
      </p:sp>
    </p:spTree>
    <p:extLst>
      <p:ext uri="{BB962C8B-B14F-4D97-AF65-F5344CB8AC3E}">
        <p14:creationId xmlns:p14="http://schemas.microsoft.com/office/powerpoint/2010/main" val="391660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4/7/2022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4/7/2022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4/7/2022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4/7/2022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dirty="0"/>
              <a:pPr/>
              <a:t>4/7/2022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dirty="0"/>
              <a:pPr/>
              <a:t>4/7/2022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dirty="0"/>
              <a:pPr/>
              <a:t>4/7/2022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dirty="0"/>
              <a:pPr/>
              <a:t>4/7/2022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dirty="0"/>
              <a:pPr/>
              <a:t>4/7/2022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dirty="0"/>
              <a:pPr/>
              <a:t>4/7/2022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dirty="0"/>
              <a:pPr/>
              <a:t>4/7/2022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E36636D-D922-432D-A958-524484B5923D}" type="datetimeFigureOut">
              <a:rPr lang="en-US" dirty="0"/>
              <a:pPr/>
              <a:t>4/7/2022</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F28FB93-0A08-4E7D-8E63-9EFA29F1E093}"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2" r:id="rId10"/>
    <p:sldLayoutId id="2147483853" r:id="rId11"/>
    <p:sldLayoutId id="2147483854" r:id="rId12"/>
    <p:sldLayoutId id="2147483855" r:id="rId13"/>
    <p:sldLayoutId id="2147483858" r:id="rId14"/>
    <p:sldLayoutId id="2147483859" r:id="rId15"/>
    <p:sldLayoutId id="2147483850" r:id="rId16"/>
    <p:sldLayoutId id="2147483851"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tmp"/><Relationship Id="rId5" Type="http://schemas.openxmlformats.org/officeDocument/2006/relationships/image" Target="../media/image29.pn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tmp"/></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tmp"/></Relationships>
</file>

<file path=ppt/slides/_rels/slide7.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tmp"/><Relationship Id="rId1" Type="http://schemas.openxmlformats.org/officeDocument/2006/relationships/slideLayout" Target="../slideLayouts/slideLayout2.xml"/><Relationship Id="rId4" Type="http://schemas.openxmlformats.org/officeDocument/2006/relationships/image" Target="../media/image14.tmp"/></Relationships>
</file>

<file path=ppt/slides/_rels/slide8.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95961-A7FA-4D73-BC9C-6CC631F11E6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D5D2F60-F9F7-4055-83E6-49097CC21D83}"/>
              </a:ext>
            </a:extLst>
          </p:cNvPr>
          <p:cNvSpPr>
            <a:spLocks noGrp="1"/>
          </p:cNvSpPr>
          <p:nvPr>
            <p:ph idx="1"/>
          </p:nvPr>
        </p:nvSpPr>
        <p:spPr/>
        <p:txBody>
          <a:bodyPr>
            <a:normAutofit/>
          </a:bodyPr>
          <a:lstStyle/>
          <a:p>
            <a:pPr marL="36900" indent="0" algn="ctr">
              <a:buNone/>
            </a:pPr>
            <a:r>
              <a:rPr lang="en-US" sz="6600"/>
              <a:t>Moment </a:t>
            </a:r>
            <a:r>
              <a:rPr lang="en-US" sz="6600" dirty="0"/>
              <a:t>for Mission</a:t>
            </a:r>
          </a:p>
          <a:p>
            <a:pPr marL="36900" indent="0" algn="ctr">
              <a:buNone/>
            </a:pPr>
            <a:endParaRPr lang="en-US" sz="6600" dirty="0"/>
          </a:p>
        </p:txBody>
      </p:sp>
    </p:spTree>
    <p:extLst>
      <p:ext uri="{BB962C8B-B14F-4D97-AF65-F5344CB8AC3E}">
        <p14:creationId xmlns:p14="http://schemas.microsoft.com/office/powerpoint/2010/main" val="3253021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0761C-1AC5-437A-9ED5-B74C0FDBD4AB}"/>
              </a:ext>
            </a:extLst>
          </p:cNvPr>
          <p:cNvSpPr>
            <a:spLocks noGrp="1"/>
          </p:cNvSpPr>
          <p:nvPr>
            <p:ph type="title"/>
          </p:nvPr>
        </p:nvSpPr>
        <p:spPr/>
        <p:txBody>
          <a:bodyPr>
            <a:normAutofit fontScale="90000"/>
          </a:bodyPr>
          <a:lstStyle/>
          <a:p>
            <a:r>
              <a:rPr lang="en-US" sz="4000" b="1" dirty="0">
                <a:solidFill>
                  <a:schemeClr val="tx1"/>
                </a:solidFill>
              </a:rPr>
              <a:t>Jay Weaver Emergency Food Pantry – Years At a Glance (2020)</a:t>
            </a:r>
            <a:br>
              <a:rPr lang="en-US" sz="4000" b="1" dirty="0">
                <a:solidFill>
                  <a:schemeClr val="tx1"/>
                </a:solidFill>
              </a:rPr>
            </a:br>
            <a:endParaRPr lang="en-US" dirty="0"/>
          </a:p>
        </p:txBody>
      </p:sp>
      <p:pic>
        <p:nvPicPr>
          <p:cNvPr id="5" name="Content Placeholder 4">
            <a:extLst>
              <a:ext uri="{FF2B5EF4-FFF2-40B4-BE49-F238E27FC236}">
                <a16:creationId xmlns:a16="http://schemas.microsoft.com/office/drawing/2014/main" id="{DA3B2EF5-880C-47B7-9223-A45687490AE5}"/>
              </a:ext>
            </a:extLst>
          </p:cNvPr>
          <p:cNvPicPr>
            <a:picLocks noGrp="1" noChangeAspect="1"/>
          </p:cNvPicPr>
          <p:nvPr>
            <p:ph idx="1"/>
          </p:nvPr>
        </p:nvPicPr>
        <p:blipFill>
          <a:blip r:embed="rId3"/>
          <a:stretch>
            <a:fillRect/>
          </a:stretch>
        </p:blipFill>
        <p:spPr>
          <a:xfrm>
            <a:off x="1841513" y="1382121"/>
            <a:ext cx="8498325" cy="5170890"/>
          </a:xfrm>
        </p:spPr>
      </p:pic>
    </p:spTree>
    <p:extLst>
      <p:ext uri="{BB962C8B-B14F-4D97-AF65-F5344CB8AC3E}">
        <p14:creationId xmlns:p14="http://schemas.microsoft.com/office/powerpoint/2010/main" val="2445967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067EA-4C11-4472-A628-8B1EB331BE06}"/>
              </a:ext>
            </a:extLst>
          </p:cNvPr>
          <p:cNvSpPr>
            <a:spLocks noGrp="1"/>
          </p:cNvSpPr>
          <p:nvPr>
            <p:ph type="title"/>
          </p:nvPr>
        </p:nvSpPr>
        <p:spPr/>
        <p:txBody>
          <a:bodyPr>
            <a:normAutofit fontScale="90000"/>
          </a:bodyPr>
          <a:lstStyle/>
          <a:p>
            <a:r>
              <a:rPr lang="en-US" sz="4000" b="1" dirty="0">
                <a:solidFill>
                  <a:schemeClr val="tx1"/>
                </a:solidFill>
              </a:rPr>
              <a:t>Jay Weaver Emergency Food Pantry – Years At a Glance (2021)</a:t>
            </a:r>
            <a:endParaRPr lang="en-US" dirty="0"/>
          </a:p>
        </p:txBody>
      </p:sp>
      <p:pic>
        <p:nvPicPr>
          <p:cNvPr id="5" name="Content Placeholder 4">
            <a:extLst>
              <a:ext uri="{FF2B5EF4-FFF2-40B4-BE49-F238E27FC236}">
                <a16:creationId xmlns:a16="http://schemas.microsoft.com/office/drawing/2014/main" id="{F3CDEC7A-2251-4AAC-8A53-A4D6BA43FD7A}"/>
              </a:ext>
            </a:extLst>
          </p:cNvPr>
          <p:cNvPicPr>
            <a:picLocks noGrp="1" noChangeAspect="1"/>
          </p:cNvPicPr>
          <p:nvPr>
            <p:ph idx="1"/>
          </p:nvPr>
        </p:nvPicPr>
        <p:blipFill>
          <a:blip r:embed="rId2"/>
          <a:stretch>
            <a:fillRect/>
          </a:stretch>
        </p:blipFill>
        <p:spPr>
          <a:xfrm>
            <a:off x="2030669" y="1580050"/>
            <a:ext cx="8120014" cy="4967641"/>
          </a:xfrm>
        </p:spPr>
      </p:pic>
    </p:spTree>
    <p:extLst>
      <p:ext uri="{BB962C8B-B14F-4D97-AF65-F5344CB8AC3E}">
        <p14:creationId xmlns:p14="http://schemas.microsoft.com/office/powerpoint/2010/main" val="1807827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C526-C2DC-4F90-8213-E5F0BD7283C8}"/>
              </a:ext>
            </a:extLst>
          </p:cNvPr>
          <p:cNvSpPr>
            <a:spLocks noGrp="1"/>
          </p:cNvSpPr>
          <p:nvPr>
            <p:ph type="title"/>
          </p:nvPr>
        </p:nvSpPr>
        <p:spPr>
          <a:xfrm>
            <a:off x="913795" y="444138"/>
            <a:ext cx="10353762" cy="970450"/>
          </a:xfrm>
        </p:spPr>
        <p:txBody>
          <a:bodyPr/>
          <a:lstStyle/>
          <a:p>
            <a:r>
              <a:rPr lang="en-US" dirty="0"/>
              <a:t>Our Clients</a:t>
            </a:r>
          </a:p>
        </p:txBody>
      </p:sp>
      <p:sp>
        <p:nvSpPr>
          <p:cNvPr id="3" name="Content Placeholder 2">
            <a:extLst>
              <a:ext uri="{FF2B5EF4-FFF2-40B4-BE49-F238E27FC236}">
                <a16:creationId xmlns:a16="http://schemas.microsoft.com/office/drawing/2014/main" id="{CD7FF71A-1E10-4A35-A082-14BF9B6AD497}"/>
              </a:ext>
            </a:extLst>
          </p:cNvPr>
          <p:cNvSpPr>
            <a:spLocks noGrp="1"/>
          </p:cNvSpPr>
          <p:nvPr>
            <p:ph idx="1"/>
          </p:nvPr>
        </p:nvSpPr>
        <p:spPr>
          <a:xfrm>
            <a:off x="1112760" y="1558012"/>
            <a:ext cx="5846839" cy="4855850"/>
          </a:xfrm>
        </p:spPr>
        <p:txBody>
          <a:bodyPr>
            <a:noAutofit/>
          </a:bodyPr>
          <a:lstStyle/>
          <a:p>
            <a:pPr marL="36900" indent="0">
              <a:buNone/>
            </a:pPr>
            <a:r>
              <a:rPr lang="en-US" dirty="0">
                <a:effectLst/>
                <a:latin typeface="Calibri" panose="020F0502020204030204" pitchFamily="34" charset="0"/>
                <a:ea typeface="Calibri" panose="020F0502020204030204" pitchFamily="34" charset="0"/>
                <a:cs typeface="Times New Roman" panose="02020603050405020304" pitchFamily="18" charset="0"/>
              </a:rPr>
              <a:t>The Jay Weaver Emergency Food Pantry began a weekly Drive Thru Emergency Food Pantry in response to the COVID 19 pandemic in the middle of March 2020. The drive thru pantry serves our  neighbors in Cherokee County, but also others from surrounding counties. </a:t>
            </a:r>
          </a:p>
          <a:p>
            <a:pPr marL="36900" indent="0">
              <a:lnSpc>
                <a:spcPct val="110000"/>
              </a:lnSpc>
              <a:spcBef>
                <a:spcPts val="0"/>
              </a:spcBef>
              <a:spcAft>
                <a:spcPts val="0"/>
              </a:spcAft>
              <a:buNone/>
            </a:pPr>
            <a:r>
              <a:rPr lang="en-US" dirty="0">
                <a:effectLst/>
                <a:latin typeface="Calibri" panose="020F0502020204030204" pitchFamily="34" charset="0"/>
                <a:ea typeface="Calibri" panose="020F0502020204030204" pitchFamily="34" charset="0"/>
                <a:cs typeface="Times New Roman" panose="02020603050405020304" pitchFamily="18" charset="0"/>
              </a:rPr>
              <a:t>We provide food relief services to anyone in need; </a:t>
            </a:r>
          </a:p>
          <a:p>
            <a:pPr>
              <a:lnSpc>
                <a:spcPct val="110000"/>
              </a:lnSpc>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Those who have experienced financial difficulties as a result of the COVID-19 crisis. </a:t>
            </a:r>
          </a:p>
          <a:p>
            <a:pPr>
              <a:lnSpc>
                <a:spcPct val="110000"/>
              </a:lnSpc>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Families that have increased demands due to additional children or family members at home.</a:t>
            </a:r>
          </a:p>
          <a:p>
            <a:pPr>
              <a:lnSpc>
                <a:spcPct val="110000"/>
              </a:lnSpc>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Experiencing job loss or reduction of income.</a:t>
            </a:r>
          </a:p>
          <a:p>
            <a:pPr>
              <a:lnSpc>
                <a:spcPct val="110000"/>
              </a:lnSpc>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Increased medical expenses.</a:t>
            </a:r>
          </a:p>
          <a:p>
            <a:pPr>
              <a:lnSpc>
                <a:spcPct val="110000"/>
              </a:lnSpc>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Death of family members.</a:t>
            </a:r>
          </a:p>
          <a:p>
            <a:pPr>
              <a:lnSpc>
                <a:spcPct val="110000"/>
              </a:lnSpc>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Those with continued loss or lack of income. </a:t>
            </a:r>
          </a:p>
        </p:txBody>
      </p:sp>
      <p:pic>
        <p:nvPicPr>
          <p:cNvPr id="2050" name="Picture 2" descr="The pandemic's influence on food prices is making it harder for food banks  to help those in need">
            <a:extLst>
              <a:ext uri="{FF2B5EF4-FFF2-40B4-BE49-F238E27FC236}">
                <a16:creationId xmlns:a16="http://schemas.microsoft.com/office/drawing/2014/main" id="{3E3A998D-E260-4FD4-AC91-BD09FBBDE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9089" y="1741436"/>
            <a:ext cx="4128468" cy="24019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17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7B548-99E4-4B5D-B7CD-95ECDEA95F1B}"/>
              </a:ext>
            </a:extLst>
          </p:cNvPr>
          <p:cNvSpPr>
            <a:spLocks noGrp="1"/>
          </p:cNvSpPr>
          <p:nvPr>
            <p:ph type="ctrTitle"/>
          </p:nvPr>
        </p:nvSpPr>
        <p:spPr>
          <a:xfrm>
            <a:off x="363413" y="1254368"/>
            <a:ext cx="5591934" cy="668217"/>
          </a:xfrm>
        </p:spPr>
        <p:txBody>
          <a:bodyPr>
            <a:normAutofit/>
          </a:bodyPr>
          <a:lstStyle/>
          <a:p>
            <a:r>
              <a:rPr lang="en-US" sz="2400" b="1" dirty="0">
                <a:solidFill>
                  <a:schemeClr val="tx1"/>
                </a:solidFill>
              </a:rPr>
              <a:t>2020</a:t>
            </a:r>
          </a:p>
        </p:txBody>
      </p:sp>
      <p:graphicFrame>
        <p:nvGraphicFramePr>
          <p:cNvPr id="6" name="Table 5">
            <a:extLst>
              <a:ext uri="{FF2B5EF4-FFF2-40B4-BE49-F238E27FC236}">
                <a16:creationId xmlns:a16="http://schemas.microsoft.com/office/drawing/2014/main" id="{15CC4A7F-1311-4227-9102-3AFFB84F74B3}"/>
              </a:ext>
            </a:extLst>
          </p:cNvPr>
          <p:cNvGraphicFramePr>
            <a:graphicFrameLocks noGrp="1"/>
          </p:cNvGraphicFramePr>
          <p:nvPr/>
        </p:nvGraphicFramePr>
        <p:xfrm>
          <a:off x="363413" y="2037886"/>
          <a:ext cx="5591934" cy="3315708"/>
        </p:xfrm>
        <a:graphic>
          <a:graphicData uri="http://schemas.openxmlformats.org/drawingml/2006/table">
            <a:tbl>
              <a:tblPr>
                <a:tableStyleId>{5C22544A-7EE6-4342-B048-85BDC9FD1C3A}</a:tableStyleId>
              </a:tblPr>
              <a:tblGrid>
                <a:gridCol w="995824">
                  <a:extLst>
                    <a:ext uri="{9D8B030D-6E8A-4147-A177-3AD203B41FA5}">
                      <a16:colId xmlns:a16="http://schemas.microsoft.com/office/drawing/2014/main" val="2933629557"/>
                    </a:ext>
                  </a:extLst>
                </a:gridCol>
                <a:gridCol w="919222">
                  <a:extLst>
                    <a:ext uri="{9D8B030D-6E8A-4147-A177-3AD203B41FA5}">
                      <a16:colId xmlns:a16="http://schemas.microsoft.com/office/drawing/2014/main" val="1155537461"/>
                    </a:ext>
                  </a:extLst>
                </a:gridCol>
                <a:gridCol w="921941">
                  <a:extLst>
                    <a:ext uri="{9D8B030D-6E8A-4147-A177-3AD203B41FA5}">
                      <a16:colId xmlns:a16="http://schemas.microsoft.com/office/drawing/2014/main" val="3265812159"/>
                    </a:ext>
                  </a:extLst>
                </a:gridCol>
                <a:gridCol w="916503">
                  <a:extLst>
                    <a:ext uri="{9D8B030D-6E8A-4147-A177-3AD203B41FA5}">
                      <a16:colId xmlns:a16="http://schemas.microsoft.com/office/drawing/2014/main" val="1251482294"/>
                    </a:ext>
                  </a:extLst>
                </a:gridCol>
                <a:gridCol w="919222">
                  <a:extLst>
                    <a:ext uri="{9D8B030D-6E8A-4147-A177-3AD203B41FA5}">
                      <a16:colId xmlns:a16="http://schemas.microsoft.com/office/drawing/2014/main" val="3514070396"/>
                    </a:ext>
                  </a:extLst>
                </a:gridCol>
                <a:gridCol w="919222">
                  <a:extLst>
                    <a:ext uri="{9D8B030D-6E8A-4147-A177-3AD203B41FA5}">
                      <a16:colId xmlns:a16="http://schemas.microsoft.com/office/drawing/2014/main" val="1971527996"/>
                    </a:ext>
                  </a:extLst>
                </a:gridCol>
              </a:tblGrid>
              <a:tr h="253554">
                <a:tc>
                  <a:txBody>
                    <a:bodyPr/>
                    <a:lstStyle/>
                    <a:p>
                      <a:pPr algn="l" fontAlgn="b"/>
                      <a:r>
                        <a:rPr lang="en-US" sz="1200" b="1" u="none" strike="noStrike" dirty="0">
                          <a:effectLst/>
                        </a:rPr>
                        <a:t>Month</a:t>
                      </a:r>
                      <a:endParaRPr lang="en-US" sz="1200" b="1" i="0" u="none" strike="noStrike" dirty="0">
                        <a:solidFill>
                          <a:srgbClr val="000000"/>
                        </a:solidFill>
                        <a:effectLst/>
                        <a:latin typeface="Calibri" panose="020F0502020204030204" pitchFamily="34" charset="0"/>
                      </a:endParaRPr>
                    </a:p>
                  </a:txBody>
                  <a:tcPr marL="7620" marR="7620" marT="7620" marB="0" anchor="b">
                    <a:gradFill flip="none" rotWithShape="1">
                      <a:gsLst>
                        <a:gs pos="16224">
                          <a:srgbClr val="7A846A"/>
                        </a:gs>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tcPr>
                </a:tc>
                <a:tc>
                  <a:txBody>
                    <a:bodyPr/>
                    <a:lstStyle/>
                    <a:p>
                      <a:pPr algn="l" fontAlgn="b"/>
                      <a:r>
                        <a:rPr lang="en-US" sz="1200" b="1" u="none" strike="noStrike">
                          <a:effectLst/>
                        </a:rPr>
                        <a:t>Families</a:t>
                      </a:r>
                      <a:endParaRPr lang="en-US" sz="1200" b="1" i="0" u="none" strike="noStrike">
                        <a:solidFill>
                          <a:srgbClr val="000000"/>
                        </a:solidFill>
                        <a:effectLst/>
                        <a:latin typeface="Calibri" panose="020F0502020204030204" pitchFamily="34" charset="0"/>
                      </a:endParaRPr>
                    </a:p>
                  </a:txBody>
                  <a:tcPr marL="7620" marR="7620" marT="7620" marB="0" anchor="b">
                    <a:gradFill flip="none" rotWithShape="1">
                      <a:gsLst>
                        <a:gs pos="16224">
                          <a:srgbClr val="7A846A"/>
                        </a:gs>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tcPr>
                </a:tc>
                <a:tc>
                  <a:txBody>
                    <a:bodyPr/>
                    <a:lstStyle/>
                    <a:p>
                      <a:pPr algn="l" fontAlgn="b"/>
                      <a:r>
                        <a:rPr lang="en-US" sz="1200" b="1" u="none" strike="noStrike" dirty="0">
                          <a:effectLst/>
                        </a:rPr>
                        <a:t>Children</a:t>
                      </a:r>
                      <a:endParaRPr lang="en-US" sz="1200" b="1" i="0" u="none" strike="noStrike" dirty="0">
                        <a:solidFill>
                          <a:srgbClr val="000000"/>
                        </a:solidFill>
                        <a:effectLst/>
                        <a:latin typeface="Calibri" panose="020F0502020204030204" pitchFamily="34" charset="0"/>
                      </a:endParaRPr>
                    </a:p>
                  </a:txBody>
                  <a:tcPr marL="7620" marR="7620" marT="7620" marB="0" anchor="b">
                    <a:gradFill flip="none" rotWithShape="1">
                      <a:gsLst>
                        <a:gs pos="16224">
                          <a:srgbClr val="7A846A"/>
                        </a:gs>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tcPr>
                </a:tc>
                <a:tc>
                  <a:txBody>
                    <a:bodyPr/>
                    <a:lstStyle/>
                    <a:p>
                      <a:pPr algn="l" fontAlgn="b"/>
                      <a:r>
                        <a:rPr lang="en-US" sz="1200" b="1" u="none" strike="noStrike" dirty="0">
                          <a:effectLst/>
                        </a:rPr>
                        <a:t>Adults</a:t>
                      </a:r>
                      <a:endParaRPr lang="en-US" sz="1200" b="1" i="0" u="none" strike="noStrike" dirty="0">
                        <a:solidFill>
                          <a:srgbClr val="000000"/>
                        </a:solidFill>
                        <a:effectLst/>
                        <a:latin typeface="Calibri" panose="020F0502020204030204" pitchFamily="34" charset="0"/>
                      </a:endParaRPr>
                    </a:p>
                  </a:txBody>
                  <a:tcPr marL="7620" marR="7620" marT="7620" marB="0" anchor="b">
                    <a:gradFill flip="none" rotWithShape="1">
                      <a:gsLst>
                        <a:gs pos="16224">
                          <a:srgbClr val="7A846A"/>
                        </a:gs>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tcPr>
                </a:tc>
                <a:tc>
                  <a:txBody>
                    <a:bodyPr/>
                    <a:lstStyle/>
                    <a:p>
                      <a:pPr algn="l" fontAlgn="b"/>
                      <a:r>
                        <a:rPr lang="en-US" sz="1200" b="1" u="none" strike="noStrike">
                          <a:effectLst/>
                        </a:rPr>
                        <a:t>Seniors</a:t>
                      </a:r>
                      <a:endParaRPr lang="en-US" sz="1200" b="1" i="0" u="none" strike="noStrike">
                        <a:solidFill>
                          <a:srgbClr val="000000"/>
                        </a:solidFill>
                        <a:effectLst/>
                        <a:latin typeface="Calibri" panose="020F0502020204030204" pitchFamily="34" charset="0"/>
                      </a:endParaRPr>
                    </a:p>
                  </a:txBody>
                  <a:tcPr marL="7620" marR="7620" marT="7620" marB="0" anchor="b">
                    <a:gradFill flip="none" rotWithShape="1">
                      <a:gsLst>
                        <a:gs pos="16224">
                          <a:srgbClr val="7A846A"/>
                        </a:gs>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tcPr>
                </a:tc>
                <a:tc>
                  <a:txBody>
                    <a:bodyPr/>
                    <a:lstStyle/>
                    <a:p>
                      <a:pPr algn="l" fontAlgn="b"/>
                      <a:r>
                        <a:rPr lang="en-US" sz="1200" b="1" u="none" strike="noStrike" dirty="0">
                          <a:effectLst/>
                        </a:rPr>
                        <a:t>Pounds</a:t>
                      </a:r>
                      <a:endParaRPr lang="en-US" sz="1200" b="1" i="0" u="none" strike="noStrike" dirty="0">
                        <a:solidFill>
                          <a:srgbClr val="000000"/>
                        </a:solidFill>
                        <a:effectLst/>
                        <a:latin typeface="Calibri" panose="020F0502020204030204" pitchFamily="34" charset="0"/>
                      </a:endParaRPr>
                    </a:p>
                  </a:txBody>
                  <a:tcPr marL="7620" marR="7620" marT="7620" marB="0" anchor="b">
                    <a:gradFill flip="none" rotWithShape="1">
                      <a:gsLst>
                        <a:gs pos="16224">
                          <a:srgbClr val="7A846A"/>
                        </a:gs>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tcPr>
                </a:tc>
                <a:extLst>
                  <a:ext uri="{0D108BD9-81ED-4DB2-BD59-A6C34878D82A}">
                    <a16:rowId xmlns:a16="http://schemas.microsoft.com/office/drawing/2014/main" val="2836366444"/>
                  </a:ext>
                </a:extLst>
              </a:tr>
              <a:tr h="234050">
                <a:tc>
                  <a:txBody>
                    <a:bodyPr/>
                    <a:lstStyle/>
                    <a:p>
                      <a:pPr algn="l" fontAlgn="b"/>
                      <a:r>
                        <a:rPr lang="en-US" sz="1200" b="1" u="none" strike="noStrike">
                          <a:effectLst/>
                        </a:rPr>
                        <a:t>January</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dirty="0">
                          <a:effectLst/>
                        </a:rPr>
                        <a:t>24</a:t>
                      </a:r>
                      <a:endParaRPr lang="en-US" sz="1200" b="1" i="0" u="none" strike="noStrike" dirty="0">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dirty="0">
                          <a:effectLst/>
                        </a:rPr>
                        <a:t>39</a:t>
                      </a:r>
                      <a:endParaRPr lang="en-US" sz="1200" b="1" i="0" u="none" strike="noStrike" dirty="0">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62</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3,834</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986904158"/>
                  </a:ext>
                </a:extLst>
              </a:tr>
              <a:tr h="234050">
                <a:tc>
                  <a:txBody>
                    <a:bodyPr/>
                    <a:lstStyle/>
                    <a:p>
                      <a:pPr algn="l" fontAlgn="b"/>
                      <a:r>
                        <a:rPr lang="en-US" sz="1200" b="1" u="none" strike="noStrike">
                          <a:effectLst/>
                        </a:rPr>
                        <a:t>February</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25</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32</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dirty="0">
                          <a:effectLst/>
                        </a:rPr>
                        <a:t>68</a:t>
                      </a:r>
                      <a:endParaRPr lang="en-US" sz="1200" b="1" i="0" u="none" strike="noStrike" dirty="0">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0</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3,753</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028306558"/>
                  </a:ext>
                </a:extLst>
              </a:tr>
              <a:tr h="234050">
                <a:tc>
                  <a:txBody>
                    <a:bodyPr/>
                    <a:lstStyle/>
                    <a:p>
                      <a:pPr algn="l" fontAlgn="b"/>
                      <a:r>
                        <a:rPr lang="en-US" sz="1200" b="1" u="none" strike="noStrike">
                          <a:effectLst/>
                        </a:rPr>
                        <a:t>March</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119</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906</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dirty="0">
                          <a:effectLst/>
                        </a:rPr>
                        <a:t>1,207</a:t>
                      </a:r>
                      <a:endParaRPr lang="en-US" sz="1200" b="1" i="0" u="none" strike="noStrike" dirty="0">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dirty="0">
                          <a:effectLst/>
                        </a:rPr>
                        <a:t>144</a:t>
                      </a:r>
                      <a:endParaRPr lang="en-US" sz="1200" b="1" i="0" u="none" strike="noStrike" dirty="0">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36,767</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99326157"/>
                  </a:ext>
                </a:extLst>
              </a:tr>
              <a:tr h="234050">
                <a:tc>
                  <a:txBody>
                    <a:bodyPr/>
                    <a:lstStyle/>
                    <a:p>
                      <a:pPr algn="l" fontAlgn="b"/>
                      <a:r>
                        <a:rPr lang="en-US" sz="1200" b="1" u="none" strike="noStrike" dirty="0">
                          <a:effectLst/>
                        </a:rPr>
                        <a:t>April</a:t>
                      </a:r>
                      <a:endParaRPr lang="en-US" sz="1200" b="1" i="0" u="none" strike="noStrike" dirty="0">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170</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327</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dirty="0">
                          <a:effectLst/>
                        </a:rPr>
                        <a:t>72</a:t>
                      </a:r>
                      <a:endParaRPr lang="en-US" sz="1200" b="1" i="0" u="none" strike="noStrike" dirty="0">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428</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17,355</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343050304"/>
                  </a:ext>
                </a:extLst>
              </a:tr>
              <a:tr h="234050">
                <a:tc>
                  <a:txBody>
                    <a:bodyPr/>
                    <a:lstStyle/>
                    <a:p>
                      <a:pPr algn="l" fontAlgn="b"/>
                      <a:r>
                        <a:rPr lang="en-US" sz="1200" b="1" u="none" strike="noStrike">
                          <a:effectLst/>
                        </a:rPr>
                        <a:t>May</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dirty="0">
                          <a:effectLst/>
                        </a:rPr>
                        <a:t>163</a:t>
                      </a:r>
                      <a:endParaRPr lang="en-US" sz="1200" b="1" i="0" u="none" strike="noStrike" dirty="0">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dirty="0">
                          <a:effectLst/>
                        </a:rPr>
                        <a:t>262</a:t>
                      </a:r>
                      <a:endParaRPr lang="en-US" sz="1200" b="1" i="0" u="none" strike="noStrike" dirty="0">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469</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101</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13,455</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786337320"/>
                  </a:ext>
                </a:extLst>
              </a:tr>
              <a:tr h="234050">
                <a:tc>
                  <a:txBody>
                    <a:bodyPr/>
                    <a:lstStyle/>
                    <a:p>
                      <a:pPr algn="l" fontAlgn="b"/>
                      <a:r>
                        <a:rPr lang="en-US" sz="1200" b="1" u="none" strike="noStrike">
                          <a:effectLst/>
                        </a:rPr>
                        <a:t>June</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172</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297</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463</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dirty="0">
                          <a:effectLst/>
                        </a:rPr>
                        <a:t>86</a:t>
                      </a:r>
                      <a:endParaRPr lang="en-US" sz="1200" b="1" i="0" u="none" strike="noStrike" dirty="0">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dirty="0">
                          <a:effectLst/>
                        </a:rPr>
                        <a:t>17,150</a:t>
                      </a:r>
                      <a:endParaRPr lang="en-US" sz="1200" b="1" i="0" u="none" strike="noStrike" dirty="0">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801498904"/>
                  </a:ext>
                </a:extLst>
              </a:tr>
              <a:tr h="234050">
                <a:tc>
                  <a:txBody>
                    <a:bodyPr/>
                    <a:lstStyle/>
                    <a:p>
                      <a:pPr algn="l" fontAlgn="b"/>
                      <a:r>
                        <a:rPr lang="en-US" sz="1200" b="1" u="none" strike="noStrike">
                          <a:effectLst/>
                        </a:rPr>
                        <a:t>July</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452</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781</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dirty="0">
                          <a:effectLst/>
                        </a:rPr>
                        <a:t>1,208</a:t>
                      </a:r>
                      <a:endParaRPr lang="en-US" sz="1200" b="1" i="0" u="none" strike="noStrike" dirty="0">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245</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51,080</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703015397"/>
                  </a:ext>
                </a:extLst>
              </a:tr>
              <a:tr h="234050">
                <a:tc>
                  <a:txBody>
                    <a:bodyPr/>
                    <a:lstStyle/>
                    <a:p>
                      <a:pPr algn="l" fontAlgn="b"/>
                      <a:r>
                        <a:rPr lang="en-US" sz="1200" b="1" u="none" strike="noStrike">
                          <a:effectLst/>
                        </a:rPr>
                        <a:t>August</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279</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413</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744</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186</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39,483</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243792905"/>
                  </a:ext>
                </a:extLst>
              </a:tr>
              <a:tr h="234050">
                <a:tc>
                  <a:txBody>
                    <a:bodyPr/>
                    <a:lstStyle/>
                    <a:p>
                      <a:pPr algn="l" fontAlgn="b"/>
                      <a:r>
                        <a:rPr lang="en-US" sz="1200" b="1" u="none" strike="noStrike">
                          <a:effectLst/>
                        </a:rPr>
                        <a:t>September</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423</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613</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1,131</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292</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50,710</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733270870"/>
                  </a:ext>
                </a:extLst>
              </a:tr>
              <a:tr h="234050">
                <a:tc>
                  <a:txBody>
                    <a:bodyPr/>
                    <a:lstStyle/>
                    <a:p>
                      <a:pPr algn="l" fontAlgn="b"/>
                      <a:r>
                        <a:rPr lang="en-US" sz="1200" b="1" u="none" strike="noStrike">
                          <a:effectLst/>
                        </a:rPr>
                        <a:t>October</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392</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1,053</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642</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222</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47,897</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464389607"/>
                  </a:ext>
                </a:extLst>
              </a:tr>
              <a:tr h="234050">
                <a:tc>
                  <a:txBody>
                    <a:bodyPr/>
                    <a:lstStyle/>
                    <a:p>
                      <a:pPr algn="l" fontAlgn="b"/>
                      <a:r>
                        <a:rPr lang="en-US" sz="1200" b="1" u="none" strike="noStrike">
                          <a:effectLst/>
                        </a:rPr>
                        <a:t>November</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384</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561</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1,053</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212</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51,260</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195615511"/>
                  </a:ext>
                </a:extLst>
              </a:tr>
              <a:tr h="234050">
                <a:tc>
                  <a:txBody>
                    <a:bodyPr/>
                    <a:lstStyle/>
                    <a:p>
                      <a:pPr algn="l" fontAlgn="b"/>
                      <a:r>
                        <a:rPr lang="en-US" sz="1200" b="1" u="none" strike="noStrike">
                          <a:effectLst/>
                        </a:rPr>
                        <a:t>December</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574</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923</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1,412</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266</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66,334</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209607300"/>
                  </a:ext>
                </a:extLst>
              </a:tr>
              <a:tr h="253554">
                <a:tc>
                  <a:txBody>
                    <a:bodyPr/>
                    <a:lstStyle/>
                    <a:p>
                      <a:pPr algn="r" fontAlgn="b"/>
                      <a:r>
                        <a:rPr lang="en-US" sz="1200" b="1" u="none" strike="noStrike" dirty="0">
                          <a:effectLst/>
                        </a:rPr>
                        <a:t>Totals</a:t>
                      </a:r>
                      <a:endParaRPr lang="en-US" sz="1200" b="1" i="0" u="none" strike="noStrike" dirty="0">
                        <a:solidFill>
                          <a:srgbClr val="000000"/>
                        </a:solidFill>
                        <a:effectLst/>
                        <a:latin typeface="Calibri" panose="020F0502020204030204" pitchFamily="34" charset="0"/>
                      </a:endParaRPr>
                    </a:p>
                  </a:txBody>
                  <a:tcPr marL="7620" marR="7620" marT="7620" marB="0" anchor="b">
                    <a:gradFill flip="none" rotWithShape="1">
                      <a:gsLst>
                        <a:gs pos="0">
                          <a:schemeClr val="accent3">
                            <a:lumMod val="67000"/>
                          </a:schemeClr>
                        </a:gs>
                        <a:gs pos="17000">
                          <a:schemeClr val="accent3">
                            <a:lumMod val="97000"/>
                            <a:lumOff val="3000"/>
                          </a:schemeClr>
                        </a:gs>
                        <a:gs pos="100000">
                          <a:schemeClr val="accent3">
                            <a:lumMod val="60000"/>
                            <a:lumOff val="40000"/>
                          </a:schemeClr>
                        </a:gs>
                      </a:gsLst>
                      <a:lin ang="16200000" scaled="1"/>
                      <a:tileRect/>
                    </a:gradFill>
                  </a:tcPr>
                </a:tc>
                <a:tc>
                  <a:txBody>
                    <a:bodyPr/>
                    <a:lstStyle/>
                    <a:p>
                      <a:pPr algn="r" fontAlgn="b"/>
                      <a:r>
                        <a:rPr lang="en-US" sz="1200" b="1" u="none" strike="noStrike" dirty="0">
                          <a:effectLst/>
                        </a:rPr>
                        <a:t>3,177</a:t>
                      </a:r>
                      <a:endParaRPr lang="en-US" sz="1200" b="1" i="0" u="none" strike="noStrike" dirty="0">
                        <a:solidFill>
                          <a:srgbClr val="000000"/>
                        </a:solidFill>
                        <a:effectLst/>
                        <a:latin typeface="Calibri" panose="020F0502020204030204" pitchFamily="34" charset="0"/>
                      </a:endParaRPr>
                    </a:p>
                  </a:txBody>
                  <a:tcPr marL="7620" marR="7620" marT="7620" marB="0" anchor="b">
                    <a:gradFill flip="none" rotWithShape="1">
                      <a:gsLst>
                        <a:gs pos="0">
                          <a:schemeClr val="accent3">
                            <a:lumMod val="67000"/>
                          </a:schemeClr>
                        </a:gs>
                        <a:gs pos="17000">
                          <a:schemeClr val="accent3">
                            <a:lumMod val="97000"/>
                            <a:lumOff val="3000"/>
                          </a:schemeClr>
                        </a:gs>
                        <a:gs pos="100000">
                          <a:schemeClr val="accent3">
                            <a:lumMod val="60000"/>
                            <a:lumOff val="40000"/>
                          </a:schemeClr>
                        </a:gs>
                      </a:gsLst>
                      <a:lin ang="16200000" scaled="1"/>
                      <a:tileRect/>
                    </a:gradFill>
                  </a:tcPr>
                </a:tc>
                <a:tc>
                  <a:txBody>
                    <a:bodyPr/>
                    <a:lstStyle/>
                    <a:p>
                      <a:pPr algn="r" fontAlgn="b"/>
                      <a:r>
                        <a:rPr lang="en-US" sz="1200" b="1" u="none" strike="noStrike" dirty="0">
                          <a:effectLst/>
                        </a:rPr>
                        <a:t>6,207</a:t>
                      </a:r>
                      <a:endParaRPr lang="en-US" sz="1200" b="1" i="0" u="none" strike="noStrike" dirty="0">
                        <a:solidFill>
                          <a:srgbClr val="000000"/>
                        </a:solidFill>
                        <a:effectLst/>
                        <a:latin typeface="Calibri" panose="020F0502020204030204" pitchFamily="34" charset="0"/>
                      </a:endParaRPr>
                    </a:p>
                  </a:txBody>
                  <a:tcPr marL="7620" marR="7620" marT="7620" marB="0" anchor="b">
                    <a:gradFill flip="none" rotWithShape="1">
                      <a:gsLst>
                        <a:gs pos="0">
                          <a:schemeClr val="accent3">
                            <a:lumMod val="67000"/>
                          </a:schemeClr>
                        </a:gs>
                        <a:gs pos="17000">
                          <a:schemeClr val="accent3">
                            <a:lumMod val="97000"/>
                            <a:lumOff val="3000"/>
                          </a:schemeClr>
                        </a:gs>
                        <a:gs pos="100000">
                          <a:schemeClr val="accent3">
                            <a:lumMod val="60000"/>
                            <a:lumOff val="40000"/>
                          </a:schemeClr>
                        </a:gs>
                      </a:gsLst>
                      <a:lin ang="16200000" scaled="1"/>
                      <a:tileRect/>
                    </a:gradFill>
                  </a:tcPr>
                </a:tc>
                <a:tc>
                  <a:txBody>
                    <a:bodyPr/>
                    <a:lstStyle/>
                    <a:p>
                      <a:pPr algn="r" fontAlgn="b"/>
                      <a:r>
                        <a:rPr lang="en-US" sz="1200" b="1" u="none" strike="noStrike" dirty="0">
                          <a:effectLst/>
                        </a:rPr>
                        <a:t>8,531</a:t>
                      </a:r>
                      <a:endParaRPr lang="en-US" sz="1200" b="1" i="0" u="none" strike="noStrike" dirty="0">
                        <a:solidFill>
                          <a:srgbClr val="000000"/>
                        </a:solidFill>
                        <a:effectLst/>
                        <a:latin typeface="Calibri" panose="020F0502020204030204" pitchFamily="34" charset="0"/>
                      </a:endParaRPr>
                    </a:p>
                  </a:txBody>
                  <a:tcPr marL="7620" marR="7620" marT="7620" marB="0" anchor="b">
                    <a:gradFill flip="none" rotWithShape="1">
                      <a:gsLst>
                        <a:gs pos="0">
                          <a:schemeClr val="accent3">
                            <a:lumMod val="67000"/>
                          </a:schemeClr>
                        </a:gs>
                        <a:gs pos="17000">
                          <a:schemeClr val="accent3">
                            <a:lumMod val="97000"/>
                            <a:lumOff val="3000"/>
                          </a:schemeClr>
                        </a:gs>
                        <a:gs pos="100000">
                          <a:schemeClr val="accent3">
                            <a:lumMod val="60000"/>
                            <a:lumOff val="40000"/>
                          </a:schemeClr>
                        </a:gs>
                      </a:gsLst>
                      <a:lin ang="16200000" scaled="1"/>
                      <a:tileRect/>
                    </a:gradFill>
                  </a:tcPr>
                </a:tc>
                <a:tc>
                  <a:txBody>
                    <a:bodyPr/>
                    <a:lstStyle/>
                    <a:p>
                      <a:pPr algn="r" fontAlgn="b"/>
                      <a:r>
                        <a:rPr lang="en-US" sz="1200" b="1" u="none" strike="noStrike" dirty="0">
                          <a:effectLst/>
                        </a:rPr>
                        <a:t>2,184</a:t>
                      </a:r>
                      <a:endParaRPr lang="en-US" sz="1200" b="1" i="0" u="none" strike="noStrike" dirty="0">
                        <a:solidFill>
                          <a:srgbClr val="000000"/>
                        </a:solidFill>
                        <a:effectLst/>
                        <a:latin typeface="Calibri" panose="020F0502020204030204" pitchFamily="34" charset="0"/>
                      </a:endParaRPr>
                    </a:p>
                  </a:txBody>
                  <a:tcPr marL="7620" marR="7620" marT="7620" marB="0" anchor="b">
                    <a:gradFill flip="none" rotWithShape="1">
                      <a:gsLst>
                        <a:gs pos="0">
                          <a:schemeClr val="accent3">
                            <a:lumMod val="67000"/>
                          </a:schemeClr>
                        </a:gs>
                        <a:gs pos="17000">
                          <a:schemeClr val="accent3">
                            <a:lumMod val="97000"/>
                            <a:lumOff val="3000"/>
                          </a:schemeClr>
                        </a:gs>
                        <a:gs pos="100000">
                          <a:schemeClr val="accent3">
                            <a:lumMod val="60000"/>
                            <a:lumOff val="40000"/>
                          </a:schemeClr>
                        </a:gs>
                      </a:gsLst>
                      <a:lin ang="16200000" scaled="1"/>
                      <a:tileRect/>
                    </a:gradFill>
                  </a:tcPr>
                </a:tc>
                <a:tc>
                  <a:txBody>
                    <a:bodyPr/>
                    <a:lstStyle/>
                    <a:p>
                      <a:pPr algn="r" fontAlgn="b"/>
                      <a:r>
                        <a:rPr lang="en-US" sz="1200" b="1" u="none" strike="noStrike" dirty="0">
                          <a:effectLst/>
                        </a:rPr>
                        <a:t>399,079</a:t>
                      </a:r>
                      <a:endParaRPr lang="en-US" sz="1200" b="1" i="0" u="none" strike="noStrike" dirty="0">
                        <a:solidFill>
                          <a:srgbClr val="000000"/>
                        </a:solidFill>
                        <a:effectLst/>
                        <a:latin typeface="Calibri" panose="020F0502020204030204" pitchFamily="34" charset="0"/>
                      </a:endParaRPr>
                    </a:p>
                  </a:txBody>
                  <a:tcPr marL="7620" marR="7620" marT="7620" marB="0" anchor="b">
                    <a:gradFill flip="none" rotWithShape="1">
                      <a:gsLst>
                        <a:gs pos="0">
                          <a:schemeClr val="accent3">
                            <a:lumMod val="67000"/>
                          </a:schemeClr>
                        </a:gs>
                        <a:gs pos="17000">
                          <a:schemeClr val="accent3">
                            <a:lumMod val="97000"/>
                            <a:lumOff val="3000"/>
                          </a:schemeClr>
                        </a:gs>
                        <a:gs pos="100000">
                          <a:schemeClr val="accent3">
                            <a:lumMod val="60000"/>
                            <a:lumOff val="40000"/>
                          </a:schemeClr>
                        </a:gs>
                      </a:gsLst>
                      <a:lin ang="16200000" scaled="1"/>
                      <a:tileRect/>
                    </a:gradFill>
                  </a:tcPr>
                </a:tc>
                <a:extLst>
                  <a:ext uri="{0D108BD9-81ED-4DB2-BD59-A6C34878D82A}">
                    <a16:rowId xmlns:a16="http://schemas.microsoft.com/office/drawing/2014/main" val="3866926380"/>
                  </a:ext>
                </a:extLst>
              </a:tr>
            </a:tbl>
          </a:graphicData>
        </a:graphic>
      </p:graphicFrame>
      <p:graphicFrame>
        <p:nvGraphicFramePr>
          <p:cNvPr id="8" name="Table 7">
            <a:extLst>
              <a:ext uri="{FF2B5EF4-FFF2-40B4-BE49-F238E27FC236}">
                <a16:creationId xmlns:a16="http://schemas.microsoft.com/office/drawing/2014/main" id="{DB714283-7F2E-4840-B25B-CDD39BEFF1C9}"/>
              </a:ext>
            </a:extLst>
          </p:cNvPr>
          <p:cNvGraphicFramePr>
            <a:graphicFrameLocks noGrp="1"/>
          </p:cNvGraphicFramePr>
          <p:nvPr/>
        </p:nvGraphicFramePr>
        <p:xfrm>
          <a:off x="6236654" y="2037884"/>
          <a:ext cx="5568887" cy="3315705"/>
        </p:xfrm>
        <a:graphic>
          <a:graphicData uri="http://schemas.openxmlformats.org/drawingml/2006/table">
            <a:tbl>
              <a:tblPr>
                <a:tableStyleId>{5C22544A-7EE6-4342-B048-85BDC9FD1C3A}</a:tableStyleId>
              </a:tblPr>
              <a:tblGrid>
                <a:gridCol w="994964">
                  <a:extLst>
                    <a:ext uri="{9D8B030D-6E8A-4147-A177-3AD203B41FA5}">
                      <a16:colId xmlns:a16="http://schemas.microsoft.com/office/drawing/2014/main" val="752894251"/>
                    </a:ext>
                  </a:extLst>
                </a:gridCol>
                <a:gridCol w="689736">
                  <a:extLst>
                    <a:ext uri="{9D8B030D-6E8A-4147-A177-3AD203B41FA5}">
                      <a16:colId xmlns:a16="http://schemas.microsoft.com/office/drawing/2014/main" val="173102159"/>
                    </a:ext>
                  </a:extLst>
                </a:gridCol>
                <a:gridCol w="918429">
                  <a:extLst>
                    <a:ext uri="{9D8B030D-6E8A-4147-A177-3AD203B41FA5}">
                      <a16:colId xmlns:a16="http://schemas.microsoft.com/office/drawing/2014/main" val="903175226"/>
                    </a:ext>
                  </a:extLst>
                </a:gridCol>
                <a:gridCol w="918429">
                  <a:extLst>
                    <a:ext uri="{9D8B030D-6E8A-4147-A177-3AD203B41FA5}">
                      <a16:colId xmlns:a16="http://schemas.microsoft.com/office/drawing/2014/main" val="1489888789"/>
                    </a:ext>
                  </a:extLst>
                </a:gridCol>
                <a:gridCol w="918429">
                  <a:extLst>
                    <a:ext uri="{9D8B030D-6E8A-4147-A177-3AD203B41FA5}">
                      <a16:colId xmlns:a16="http://schemas.microsoft.com/office/drawing/2014/main" val="2054224512"/>
                    </a:ext>
                  </a:extLst>
                </a:gridCol>
                <a:gridCol w="1128900">
                  <a:extLst>
                    <a:ext uri="{9D8B030D-6E8A-4147-A177-3AD203B41FA5}">
                      <a16:colId xmlns:a16="http://schemas.microsoft.com/office/drawing/2014/main" val="3079887457"/>
                    </a:ext>
                  </a:extLst>
                </a:gridCol>
              </a:tblGrid>
              <a:tr h="251369">
                <a:tc>
                  <a:txBody>
                    <a:bodyPr/>
                    <a:lstStyle/>
                    <a:p>
                      <a:pPr algn="l" fontAlgn="b"/>
                      <a:r>
                        <a:rPr lang="en-US" sz="1200" b="1" u="none" strike="noStrike" dirty="0">
                          <a:effectLst/>
                        </a:rPr>
                        <a:t>Month</a:t>
                      </a:r>
                      <a:endParaRPr lang="en-US" sz="1200" b="1" i="0" u="none" strike="noStrike" dirty="0">
                        <a:solidFill>
                          <a:srgbClr val="000000"/>
                        </a:solidFill>
                        <a:effectLst/>
                        <a:latin typeface="Calibri" panose="020F0502020204030204" pitchFamily="34" charset="0"/>
                      </a:endParaRPr>
                    </a:p>
                  </a:txBody>
                  <a:tcPr marL="7620" marR="7620" marT="7620" marB="0" anchor="b">
                    <a:gradFill flip="none" rotWithShape="1">
                      <a:gsLst>
                        <a:gs pos="20736">
                          <a:srgbClr val="7F896F"/>
                        </a:gs>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tcPr>
                </a:tc>
                <a:tc>
                  <a:txBody>
                    <a:bodyPr/>
                    <a:lstStyle/>
                    <a:p>
                      <a:pPr algn="l" fontAlgn="b"/>
                      <a:r>
                        <a:rPr lang="en-US" sz="1200" b="1" u="none" strike="noStrike">
                          <a:effectLst/>
                        </a:rPr>
                        <a:t>Families</a:t>
                      </a:r>
                      <a:endParaRPr lang="en-US" sz="1200" b="1" i="0" u="none" strike="noStrike">
                        <a:solidFill>
                          <a:srgbClr val="000000"/>
                        </a:solidFill>
                        <a:effectLst/>
                        <a:latin typeface="Calibri" panose="020F0502020204030204" pitchFamily="34" charset="0"/>
                      </a:endParaRPr>
                    </a:p>
                  </a:txBody>
                  <a:tcPr marL="7620" marR="7620" marT="7620" marB="0" anchor="b">
                    <a:gradFill flip="none" rotWithShape="1">
                      <a:gsLst>
                        <a:gs pos="20736">
                          <a:srgbClr val="7F896F"/>
                        </a:gs>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tcPr>
                </a:tc>
                <a:tc>
                  <a:txBody>
                    <a:bodyPr/>
                    <a:lstStyle/>
                    <a:p>
                      <a:pPr algn="l" fontAlgn="b"/>
                      <a:r>
                        <a:rPr lang="en-US" sz="1200" b="1" u="none" strike="noStrike">
                          <a:effectLst/>
                        </a:rPr>
                        <a:t>Children</a:t>
                      </a:r>
                      <a:endParaRPr lang="en-US" sz="1200" b="1" i="0" u="none" strike="noStrike">
                        <a:solidFill>
                          <a:srgbClr val="000000"/>
                        </a:solidFill>
                        <a:effectLst/>
                        <a:latin typeface="Calibri" panose="020F0502020204030204" pitchFamily="34" charset="0"/>
                      </a:endParaRPr>
                    </a:p>
                  </a:txBody>
                  <a:tcPr marL="7620" marR="7620" marT="7620" marB="0" anchor="b">
                    <a:gradFill flip="none" rotWithShape="1">
                      <a:gsLst>
                        <a:gs pos="20736">
                          <a:srgbClr val="7F896F"/>
                        </a:gs>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tcPr>
                </a:tc>
                <a:tc>
                  <a:txBody>
                    <a:bodyPr/>
                    <a:lstStyle/>
                    <a:p>
                      <a:pPr algn="l" fontAlgn="b"/>
                      <a:r>
                        <a:rPr lang="en-US" sz="1200" b="1" u="none" strike="noStrike">
                          <a:effectLst/>
                        </a:rPr>
                        <a:t>Adults</a:t>
                      </a:r>
                      <a:endParaRPr lang="en-US" sz="1200" b="1" i="0" u="none" strike="noStrike">
                        <a:solidFill>
                          <a:srgbClr val="000000"/>
                        </a:solidFill>
                        <a:effectLst/>
                        <a:latin typeface="Calibri" panose="020F0502020204030204" pitchFamily="34" charset="0"/>
                      </a:endParaRPr>
                    </a:p>
                  </a:txBody>
                  <a:tcPr marL="7620" marR="7620" marT="7620" marB="0" anchor="b">
                    <a:gradFill flip="none" rotWithShape="1">
                      <a:gsLst>
                        <a:gs pos="20736">
                          <a:srgbClr val="7F896F"/>
                        </a:gs>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tcPr>
                </a:tc>
                <a:tc>
                  <a:txBody>
                    <a:bodyPr/>
                    <a:lstStyle/>
                    <a:p>
                      <a:pPr algn="l" fontAlgn="b"/>
                      <a:r>
                        <a:rPr lang="en-US" sz="1200" b="1" u="none" strike="noStrike">
                          <a:effectLst/>
                        </a:rPr>
                        <a:t>Seniors</a:t>
                      </a:r>
                      <a:endParaRPr lang="en-US" sz="1200" b="1" i="0" u="none" strike="noStrike">
                        <a:solidFill>
                          <a:srgbClr val="000000"/>
                        </a:solidFill>
                        <a:effectLst/>
                        <a:latin typeface="Calibri" panose="020F0502020204030204" pitchFamily="34" charset="0"/>
                      </a:endParaRPr>
                    </a:p>
                  </a:txBody>
                  <a:tcPr marL="7620" marR="7620" marT="7620" marB="0" anchor="b">
                    <a:gradFill flip="none" rotWithShape="1">
                      <a:gsLst>
                        <a:gs pos="20736">
                          <a:srgbClr val="7F896F"/>
                        </a:gs>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tcPr>
                </a:tc>
                <a:tc>
                  <a:txBody>
                    <a:bodyPr/>
                    <a:lstStyle/>
                    <a:p>
                      <a:pPr algn="l" fontAlgn="b"/>
                      <a:r>
                        <a:rPr lang="en-US" sz="1200" b="1" u="none" strike="noStrike" dirty="0">
                          <a:effectLst/>
                        </a:rPr>
                        <a:t>Pounds</a:t>
                      </a:r>
                      <a:endParaRPr lang="en-US" sz="1200" b="1" i="0" u="none" strike="noStrike" dirty="0">
                        <a:solidFill>
                          <a:srgbClr val="000000"/>
                        </a:solidFill>
                        <a:effectLst/>
                        <a:latin typeface="Calibri" panose="020F0502020204030204" pitchFamily="34" charset="0"/>
                      </a:endParaRPr>
                    </a:p>
                  </a:txBody>
                  <a:tcPr marL="7620" marR="7620" marT="7620" marB="0" anchor="b">
                    <a:gradFill flip="none" rotWithShape="1">
                      <a:gsLst>
                        <a:gs pos="20736">
                          <a:srgbClr val="7F896F"/>
                        </a:gs>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tcPr>
                </a:tc>
                <a:extLst>
                  <a:ext uri="{0D108BD9-81ED-4DB2-BD59-A6C34878D82A}">
                    <a16:rowId xmlns:a16="http://schemas.microsoft.com/office/drawing/2014/main" val="1224330148"/>
                  </a:ext>
                </a:extLst>
              </a:tr>
              <a:tr h="232033">
                <a:tc>
                  <a:txBody>
                    <a:bodyPr/>
                    <a:lstStyle/>
                    <a:p>
                      <a:pPr algn="l" fontAlgn="b"/>
                      <a:r>
                        <a:rPr lang="en-US" sz="1200" b="1" u="none" strike="noStrike">
                          <a:effectLst/>
                        </a:rPr>
                        <a:t>January</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370</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554</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1,033</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245</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41,525</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746950702"/>
                  </a:ext>
                </a:extLst>
              </a:tr>
              <a:tr h="232033">
                <a:tc>
                  <a:txBody>
                    <a:bodyPr/>
                    <a:lstStyle/>
                    <a:p>
                      <a:pPr algn="l" fontAlgn="b"/>
                      <a:r>
                        <a:rPr lang="en-US" sz="1200" b="1" u="none" strike="noStrike" dirty="0">
                          <a:effectLst/>
                        </a:rPr>
                        <a:t>February</a:t>
                      </a:r>
                      <a:endParaRPr lang="en-US" sz="1200" b="1" i="0" u="none" strike="noStrike" dirty="0">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397</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590</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1,114</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236</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43,627</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943675083"/>
                  </a:ext>
                </a:extLst>
              </a:tr>
              <a:tr h="232033">
                <a:tc>
                  <a:txBody>
                    <a:bodyPr/>
                    <a:lstStyle/>
                    <a:p>
                      <a:pPr algn="l" fontAlgn="b"/>
                      <a:r>
                        <a:rPr lang="en-US" sz="1200" b="1" u="none" strike="noStrike">
                          <a:effectLst/>
                        </a:rPr>
                        <a:t>March</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dirty="0">
                          <a:effectLst/>
                        </a:rPr>
                        <a:t>366</a:t>
                      </a:r>
                      <a:endParaRPr lang="en-US" sz="1200" b="1" i="0" u="none" strike="noStrike" dirty="0">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dirty="0">
                          <a:effectLst/>
                        </a:rPr>
                        <a:t>528</a:t>
                      </a:r>
                      <a:endParaRPr lang="en-US" sz="1200" b="1" i="0" u="none" strike="noStrike" dirty="0">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1,009</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241</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32,770</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010123621"/>
                  </a:ext>
                </a:extLst>
              </a:tr>
              <a:tr h="260604">
                <a:tc>
                  <a:txBody>
                    <a:bodyPr/>
                    <a:lstStyle/>
                    <a:p>
                      <a:pPr algn="l" fontAlgn="b"/>
                      <a:r>
                        <a:rPr lang="en-US" sz="1200" b="1" u="none" strike="noStrike">
                          <a:effectLst/>
                        </a:rPr>
                        <a:t>April</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311</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dirty="0">
                          <a:effectLst/>
                        </a:rPr>
                        <a:t>460</a:t>
                      </a:r>
                      <a:endParaRPr lang="en-US" sz="1200" b="1" i="0" u="none" strike="noStrike" dirty="0">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878</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212</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29,146</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097669056"/>
                  </a:ext>
                </a:extLst>
              </a:tr>
              <a:tr h="232033">
                <a:tc>
                  <a:txBody>
                    <a:bodyPr/>
                    <a:lstStyle/>
                    <a:p>
                      <a:pPr algn="l" fontAlgn="b"/>
                      <a:r>
                        <a:rPr lang="en-US" sz="1200" b="1" u="none" strike="noStrike">
                          <a:effectLst/>
                        </a:rPr>
                        <a:t>May</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259</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dirty="0">
                          <a:effectLst/>
                        </a:rPr>
                        <a:t>379</a:t>
                      </a:r>
                      <a:endParaRPr lang="en-US" sz="1200" b="1" i="0" u="none" strike="noStrike" dirty="0">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701</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177</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26,355</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297363977"/>
                  </a:ext>
                </a:extLst>
              </a:tr>
              <a:tr h="232033">
                <a:tc>
                  <a:txBody>
                    <a:bodyPr/>
                    <a:lstStyle/>
                    <a:p>
                      <a:pPr algn="l" fontAlgn="b"/>
                      <a:r>
                        <a:rPr lang="en-US" sz="1200" b="1" u="none" strike="noStrike">
                          <a:effectLst/>
                        </a:rPr>
                        <a:t>June</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325</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450</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946</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218</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32,526</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764733552"/>
                  </a:ext>
                </a:extLst>
              </a:tr>
              <a:tr h="232033">
                <a:tc>
                  <a:txBody>
                    <a:bodyPr/>
                    <a:lstStyle/>
                    <a:p>
                      <a:pPr algn="l" fontAlgn="b"/>
                      <a:r>
                        <a:rPr lang="en-US" sz="1200" b="1" u="none" strike="noStrike">
                          <a:effectLst/>
                        </a:rPr>
                        <a:t>July</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292</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dirty="0">
                          <a:effectLst/>
                        </a:rPr>
                        <a:t>399</a:t>
                      </a:r>
                      <a:endParaRPr lang="en-US" sz="1200" b="1" i="0" u="none" strike="noStrike" dirty="0">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842</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203</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27,552</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13621348"/>
                  </a:ext>
                </a:extLst>
              </a:tr>
              <a:tr h="232033">
                <a:tc>
                  <a:txBody>
                    <a:bodyPr/>
                    <a:lstStyle/>
                    <a:p>
                      <a:pPr algn="l" fontAlgn="b"/>
                      <a:r>
                        <a:rPr lang="en-US" sz="1200" b="1" u="none" strike="noStrike">
                          <a:effectLst/>
                        </a:rPr>
                        <a:t>August</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312</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dirty="0">
                          <a:effectLst/>
                        </a:rPr>
                        <a:t>351</a:t>
                      </a:r>
                      <a:endParaRPr lang="en-US" sz="1200" b="1" i="0" u="none" strike="noStrike" dirty="0">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887</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219</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28,862</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052805911"/>
                  </a:ext>
                </a:extLst>
              </a:tr>
              <a:tr h="232033">
                <a:tc>
                  <a:txBody>
                    <a:bodyPr/>
                    <a:lstStyle/>
                    <a:p>
                      <a:pPr algn="l" fontAlgn="b"/>
                      <a:r>
                        <a:rPr lang="en-US" sz="1200" b="1" u="none" strike="noStrike">
                          <a:effectLst/>
                        </a:rPr>
                        <a:t>September</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383</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447</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1,082</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287</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32,152</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726580374"/>
                  </a:ext>
                </a:extLst>
              </a:tr>
              <a:tr h="232033">
                <a:tc>
                  <a:txBody>
                    <a:bodyPr/>
                    <a:lstStyle/>
                    <a:p>
                      <a:pPr algn="l" fontAlgn="b"/>
                      <a:r>
                        <a:rPr lang="en-US" sz="1200" b="1" u="none" strike="noStrike">
                          <a:effectLst/>
                        </a:rPr>
                        <a:t>October</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380</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413</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1,057</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274</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30,795</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827602414"/>
                  </a:ext>
                </a:extLst>
              </a:tr>
              <a:tr h="232033">
                <a:tc>
                  <a:txBody>
                    <a:bodyPr/>
                    <a:lstStyle/>
                    <a:p>
                      <a:pPr algn="l" fontAlgn="b"/>
                      <a:r>
                        <a:rPr lang="en-US" sz="1200" b="1" u="none" strike="noStrike">
                          <a:effectLst/>
                        </a:rPr>
                        <a:t>November</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451</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532</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1,183</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284</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37,612</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253031017"/>
                  </a:ext>
                </a:extLst>
              </a:tr>
              <a:tr h="232033">
                <a:tc>
                  <a:txBody>
                    <a:bodyPr/>
                    <a:lstStyle/>
                    <a:p>
                      <a:pPr algn="l" fontAlgn="b"/>
                      <a:r>
                        <a:rPr lang="en-US" sz="1200" b="1" u="none" strike="noStrike" dirty="0">
                          <a:effectLst/>
                        </a:rPr>
                        <a:t>December</a:t>
                      </a:r>
                      <a:endParaRPr lang="en-US" sz="1200" b="1" i="0" u="none" strike="noStrike" dirty="0">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457</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590</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1,245</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302</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b"/>
                      <a:r>
                        <a:rPr lang="en-US" sz="1200" b="1" u="none" strike="noStrike">
                          <a:effectLst/>
                        </a:rPr>
                        <a:t>46,477</a:t>
                      </a:r>
                      <a:endParaRPr lang="en-US" sz="1200" b="1" i="0" u="none" strike="noStrike">
                        <a:solidFill>
                          <a:srgbClr val="000000"/>
                        </a:solidFill>
                        <a:effectLst/>
                        <a:latin typeface="Calibri" panose="020F0502020204030204" pitchFamily="34" charset="0"/>
                      </a:endParaRPr>
                    </a:p>
                  </a:txBody>
                  <a:tcPr marL="7620" marR="7620" marT="7620" marB="0" anchor="b">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128522598"/>
                  </a:ext>
                </a:extLst>
              </a:tr>
              <a:tr h="251369">
                <a:tc>
                  <a:txBody>
                    <a:bodyPr/>
                    <a:lstStyle/>
                    <a:p>
                      <a:pPr algn="r" fontAlgn="b"/>
                      <a:r>
                        <a:rPr lang="en-US" sz="1200" b="1" u="none" strike="noStrike" dirty="0">
                          <a:effectLst/>
                        </a:rPr>
                        <a:t>Totals</a:t>
                      </a:r>
                      <a:endParaRPr lang="en-US" sz="1200" b="1" i="0" u="none" strike="noStrike" dirty="0">
                        <a:solidFill>
                          <a:srgbClr val="000000"/>
                        </a:solidFill>
                        <a:effectLst/>
                        <a:latin typeface="Calibri" panose="020F0502020204030204" pitchFamily="34" charset="0"/>
                      </a:endParaRPr>
                    </a:p>
                  </a:txBody>
                  <a:tcPr marL="7620" marR="7620" marT="7620" marB="0" anchor="b">
                    <a:gradFill flip="none" rotWithShape="1">
                      <a:gsLst>
                        <a:gs pos="0">
                          <a:schemeClr val="accent3">
                            <a:lumMod val="67000"/>
                          </a:schemeClr>
                        </a:gs>
                        <a:gs pos="14000">
                          <a:schemeClr val="accent3">
                            <a:lumMod val="97000"/>
                            <a:lumOff val="3000"/>
                          </a:schemeClr>
                        </a:gs>
                        <a:gs pos="100000">
                          <a:schemeClr val="accent3">
                            <a:lumMod val="60000"/>
                            <a:lumOff val="40000"/>
                          </a:schemeClr>
                        </a:gs>
                      </a:gsLst>
                      <a:lin ang="16200000" scaled="1"/>
                      <a:tileRect/>
                    </a:gradFill>
                  </a:tcPr>
                </a:tc>
                <a:tc>
                  <a:txBody>
                    <a:bodyPr/>
                    <a:lstStyle/>
                    <a:p>
                      <a:pPr algn="r" fontAlgn="b"/>
                      <a:r>
                        <a:rPr lang="en-US" sz="1200" b="1" u="none" strike="noStrike">
                          <a:effectLst/>
                        </a:rPr>
                        <a:t>4,303</a:t>
                      </a:r>
                      <a:endParaRPr lang="en-US" sz="1200" b="1" i="0" u="none" strike="noStrike">
                        <a:solidFill>
                          <a:srgbClr val="000000"/>
                        </a:solidFill>
                        <a:effectLst/>
                        <a:latin typeface="Calibri" panose="020F0502020204030204" pitchFamily="34" charset="0"/>
                      </a:endParaRPr>
                    </a:p>
                  </a:txBody>
                  <a:tcPr marL="7620" marR="7620" marT="7620" marB="0" anchor="b">
                    <a:gradFill flip="none" rotWithShape="1">
                      <a:gsLst>
                        <a:gs pos="0">
                          <a:schemeClr val="accent3">
                            <a:lumMod val="67000"/>
                          </a:schemeClr>
                        </a:gs>
                        <a:gs pos="14000">
                          <a:schemeClr val="accent3">
                            <a:lumMod val="97000"/>
                            <a:lumOff val="3000"/>
                          </a:schemeClr>
                        </a:gs>
                        <a:gs pos="100000">
                          <a:schemeClr val="accent3">
                            <a:lumMod val="60000"/>
                            <a:lumOff val="40000"/>
                          </a:schemeClr>
                        </a:gs>
                      </a:gsLst>
                      <a:lin ang="16200000" scaled="1"/>
                      <a:tileRect/>
                    </a:gradFill>
                  </a:tcPr>
                </a:tc>
                <a:tc>
                  <a:txBody>
                    <a:bodyPr/>
                    <a:lstStyle/>
                    <a:p>
                      <a:pPr algn="r" fontAlgn="b"/>
                      <a:r>
                        <a:rPr lang="en-US" sz="1200" b="1" u="none" strike="noStrike">
                          <a:effectLst/>
                        </a:rPr>
                        <a:t>5,693</a:t>
                      </a:r>
                      <a:endParaRPr lang="en-US" sz="1200" b="1" i="0" u="none" strike="noStrike">
                        <a:solidFill>
                          <a:srgbClr val="000000"/>
                        </a:solidFill>
                        <a:effectLst/>
                        <a:latin typeface="Calibri" panose="020F0502020204030204" pitchFamily="34" charset="0"/>
                      </a:endParaRPr>
                    </a:p>
                  </a:txBody>
                  <a:tcPr marL="7620" marR="7620" marT="7620" marB="0" anchor="b">
                    <a:gradFill flip="none" rotWithShape="1">
                      <a:gsLst>
                        <a:gs pos="0">
                          <a:schemeClr val="accent3">
                            <a:lumMod val="67000"/>
                          </a:schemeClr>
                        </a:gs>
                        <a:gs pos="14000">
                          <a:schemeClr val="accent3">
                            <a:lumMod val="97000"/>
                            <a:lumOff val="3000"/>
                          </a:schemeClr>
                        </a:gs>
                        <a:gs pos="100000">
                          <a:schemeClr val="accent3">
                            <a:lumMod val="60000"/>
                            <a:lumOff val="40000"/>
                          </a:schemeClr>
                        </a:gs>
                      </a:gsLst>
                      <a:lin ang="16200000" scaled="1"/>
                      <a:tileRect/>
                    </a:gradFill>
                  </a:tcPr>
                </a:tc>
                <a:tc>
                  <a:txBody>
                    <a:bodyPr/>
                    <a:lstStyle/>
                    <a:p>
                      <a:pPr algn="r" fontAlgn="b"/>
                      <a:r>
                        <a:rPr lang="en-US" sz="1200" b="1" u="none" strike="noStrike">
                          <a:effectLst/>
                        </a:rPr>
                        <a:t>11,977</a:t>
                      </a:r>
                      <a:endParaRPr lang="en-US" sz="1200" b="1" i="0" u="none" strike="noStrike">
                        <a:solidFill>
                          <a:srgbClr val="000000"/>
                        </a:solidFill>
                        <a:effectLst/>
                        <a:latin typeface="Calibri" panose="020F0502020204030204" pitchFamily="34" charset="0"/>
                      </a:endParaRPr>
                    </a:p>
                  </a:txBody>
                  <a:tcPr marL="7620" marR="7620" marT="7620" marB="0" anchor="b">
                    <a:gradFill flip="none" rotWithShape="1">
                      <a:gsLst>
                        <a:gs pos="0">
                          <a:schemeClr val="accent3">
                            <a:lumMod val="67000"/>
                          </a:schemeClr>
                        </a:gs>
                        <a:gs pos="14000">
                          <a:schemeClr val="accent3">
                            <a:lumMod val="97000"/>
                            <a:lumOff val="3000"/>
                          </a:schemeClr>
                        </a:gs>
                        <a:gs pos="100000">
                          <a:schemeClr val="accent3">
                            <a:lumMod val="60000"/>
                            <a:lumOff val="40000"/>
                          </a:schemeClr>
                        </a:gs>
                      </a:gsLst>
                      <a:lin ang="16200000" scaled="1"/>
                      <a:tileRect/>
                    </a:gradFill>
                  </a:tcPr>
                </a:tc>
                <a:tc>
                  <a:txBody>
                    <a:bodyPr/>
                    <a:lstStyle/>
                    <a:p>
                      <a:pPr algn="r" fontAlgn="b"/>
                      <a:r>
                        <a:rPr lang="en-US" sz="1200" b="1" u="none" strike="noStrike">
                          <a:effectLst/>
                        </a:rPr>
                        <a:t>2,898</a:t>
                      </a:r>
                      <a:endParaRPr lang="en-US" sz="1200" b="1" i="0" u="none" strike="noStrike">
                        <a:solidFill>
                          <a:srgbClr val="000000"/>
                        </a:solidFill>
                        <a:effectLst/>
                        <a:latin typeface="Calibri" panose="020F0502020204030204" pitchFamily="34" charset="0"/>
                      </a:endParaRPr>
                    </a:p>
                  </a:txBody>
                  <a:tcPr marL="7620" marR="7620" marT="7620" marB="0" anchor="b">
                    <a:gradFill flip="none" rotWithShape="1">
                      <a:gsLst>
                        <a:gs pos="0">
                          <a:schemeClr val="accent3">
                            <a:lumMod val="67000"/>
                          </a:schemeClr>
                        </a:gs>
                        <a:gs pos="14000">
                          <a:schemeClr val="accent3">
                            <a:lumMod val="97000"/>
                            <a:lumOff val="3000"/>
                          </a:schemeClr>
                        </a:gs>
                        <a:gs pos="100000">
                          <a:schemeClr val="accent3">
                            <a:lumMod val="60000"/>
                            <a:lumOff val="40000"/>
                          </a:schemeClr>
                        </a:gs>
                      </a:gsLst>
                      <a:lin ang="16200000" scaled="1"/>
                      <a:tileRect/>
                    </a:gradFill>
                  </a:tcPr>
                </a:tc>
                <a:tc>
                  <a:txBody>
                    <a:bodyPr/>
                    <a:lstStyle/>
                    <a:p>
                      <a:pPr algn="r" fontAlgn="b"/>
                      <a:r>
                        <a:rPr lang="en-US" sz="1200" b="1" u="none" strike="noStrike" dirty="0">
                          <a:effectLst/>
                        </a:rPr>
                        <a:t>409,398</a:t>
                      </a:r>
                      <a:endParaRPr lang="en-US" sz="1200" b="1" i="0" u="none" strike="noStrike" dirty="0">
                        <a:solidFill>
                          <a:srgbClr val="000000"/>
                        </a:solidFill>
                        <a:effectLst/>
                        <a:latin typeface="Calibri" panose="020F0502020204030204" pitchFamily="34" charset="0"/>
                      </a:endParaRPr>
                    </a:p>
                  </a:txBody>
                  <a:tcPr marL="7620" marR="7620" marT="7620" marB="0" anchor="b">
                    <a:gradFill flip="none" rotWithShape="1">
                      <a:gsLst>
                        <a:gs pos="0">
                          <a:schemeClr val="accent3">
                            <a:lumMod val="67000"/>
                          </a:schemeClr>
                        </a:gs>
                        <a:gs pos="14000">
                          <a:schemeClr val="accent3">
                            <a:lumMod val="97000"/>
                            <a:lumOff val="3000"/>
                          </a:schemeClr>
                        </a:gs>
                        <a:gs pos="100000">
                          <a:schemeClr val="accent3">
                            <a:lumMod val="60000"/>
                            <a:lumOff val="40000"/>
                          </a:schemeClr>
                        </a:gs>
                      </a:gsLst>
                      <a:lin ang="16200000" scaled="1"/>
                      <a:tileRect/>
                    </a:gradFill>
                  </a:tcPr>
                </a:tc>
                <a:extLst>
                  <a:ext uri="{0D108BD9-81ED-4DB2-BD59-A6C34878D82A}">
                    <a16:rowId xmlns:a16="http://schemas.microsoft.com/office/drawing/2014/main" val="1759463030"/>
                  </a:ext>
                </a:extLst>
              </a:tr>
            </a:tbl>
          </a:graphicData>
        </a:graphic>
      </p:graphicFrame>
      <p:sp>
        <p:nvSpPr>
          <p:cNvPr id="13" name="Title 1">
            <a:extLst>
              <a:ext uri="{FF2B5EF4-FFF2-40B4-BE49-F238E27FC236}">
                <a16:creationId xmlns:a16="http://schemas.microsoft.com/office/drawing/2014/main" id="{C52D832A-7227-4B64-822C-DC83693853BD}"/>
              </a:ext>
            </a:extLst>
          </p:cNvPr>
          <p:cNvSpPr txBox="1">
            <a:spLocks/>
          </p:cNvSpPr>
          <p:nvPr/>
        </p:nvSpPr>
        <p:spPr>
          <a:xfrm>
            <a:off x="6095999" y="1254368"/>
            <a:ext cx="5591934" cy="668217"/>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tx1"/>
                </a:solidFill>
              </a:rPr>
              <a:t>2021</a:t>
            </a:r>
          </a:p>
        </p:txBody>
      </p:sp>
      <p:sp>
        <p:nvSpPr>
          <p:cNvPr id="14" name="Title 1">
            <a:extLst>
              <a:ext uri="{FF2B5EF4-FFF2-40B4-BE49-F238E27FC236}">
                <a16:creationId xmlns:a16="http://schemas.microsoft.com/office/drawing/2014/main" id="{96B379F0-2ED1-4CC7-BC93-90FB62019211}"/>
              </a:ext>
            </a:extLst>
          </p:cNvPr>
          <p:cNvSpPr txBox="1">
            <a:spLocks/>
          </p:cNvSpPr>
          <p:nvPr/>
        </p:nvSpPr>
        <p:spPr>
          <a:xfrm>
            <a:off x="1459535" y="504089"/>
            <a:ext cx="9495692" cy="668217"/>
          </a:xfrm>
          <a:prstGeom prst="rect">
            <a:avLst/>
          </a:prstGeom>
          <a:effectLst>
            <a:outerShdw blurRad="25400" dir="17880000">
              <a:srgbClr val="000000">
                <a:alpha val="46000"/>
              </a:srgbClr>
            </a:outerShdw>
          </a:effectLst>
        </p:spPr>
        <p:txBody>
          <a:bodyPr vert="horz" lIns="91440" tIns="45720" rIns="91440" bIns="45720" rtlCol="0" anchor="b">
            <a:no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Jay Weaver Emergency Food Pantry – Years At a Glance</a:t>
            </a:r>
          </a:p>
        </p:txBody>
      </p:sp>
    </p:spTree>
    <p:extLst>
      <p:ext uri="{BB962C8B-B14F-4D97-AF65-F5344CB8AC3E}">
        <p14:creationId xmlns:p14="http://schemas.microsoft.com/office/powerpoint/2010/main" val="1623044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1865-5A1E-4B5F-9073-482EE900891A}"/>
              </a:ext>
            </a:extLst>
          </p:cNvPr>
          <p:cNvSpPr>
            <a:spLocks noGrp="1"/>
          </p:cNvSpPr>
          <p:nvPr>
            <p:ph type="title"/>
          </p:nvPr>
        </p:nvSpPr>
        <p:spPr>
          <a:xfrm>
            <a:off x="913795" y="304800"/>
            <a:ext cx="10353762" cy="860612"/>
          </a:xfrm>
        </p:spPr>
        <p:txBody>
          <a:bodyPr/>
          <a:lstStyle/>
          <a:p>
            <a:r>
              <a:rPr lang="en-US" dirty="0"/>
              <a:t>Food Mission Client Monthly Totals</a:t>
            </a:r>
          </a:p>
        </p:txBody>
      </p:sp>
      <p:graphicFrame>
        <p:nvGraphicFramePr>
          <p:cNvPr id="4" name="Content Placeholder 3" descr="Chart type: Line. Multiple values by 'Month'&#10;&#10;Description automatically generated">
            <a:extLst>
              <a:ext uri="{FF2B5EF4-FFF2-40B4-BE49-F238E27FC236}">
                <a16:creationId xmlns:a16="http://schemas.microsoft.com/office/drawing/2014/main" id="{DA134185-8B26-4EE5-924A-7874AB588B55}"/>
              </a:ext>
            </a:extLst>
          </p:cNvPr>
          <p:cNvGraphicFramePr>
            <a:graphicFrameLocks noGrp="1"/>
          </p:cNvGraphicFramePr>
          <p:nvPr>
            <p:ph idx="1"/>
            <p:extLst>
              <p:ext uri="{D42A27DB-BD31-4B8C-83A1-F6EECF244321}">
                <p14:modId xmlns:p14="http://schemas.microsoft.com/office/powerpoint/2010/main" val="3137962234"/>
              </p:ext>
            </p:extLst>
          </p:nvPr>
        </p:nvGraphicFramePr>
        <p:xfrm>
          <a:off x="6209782" y="1502003"/>
          <a:ext cx="5765414" cy="45909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4" descr="Chart type: Line. Multiple values by 'Month'&#10;&#10;Description automatically generated">
            <a:extLst>
              <a:ext uri="{FF2B5EF4-FFF2-40B4-BE49-F238E27FC236}">
                <a16:creationId xmlns:a16="http://schemas.microsoft.com/office/drawing/2014/main" id="{74C24910-E956-4884-BB59-2A4861005675}"/>
              </a:ext>
            </a:extLst>
          </p:cNvPr>
          <p:cNvGraphicFramePr>
            <a:graphicFrameLocks/>
          </p:cNvGraphicFramePr>
          <p:nvPr>
            <p:extLst>
              <p:ext uri="{D42A27DB-BD31-4B8C-83A1-F6EECF244321}">
                <p14:modId xmlns:p14="http://schemas.microsoft.com/office/powerpoint/2010/main" val="2726165210"/>
              </p:ext>
            </p:extLst>
          </p:nvPr>
        </p:nvGraphicFramePr>
        <p:xfrm>
          <a:off x="216806" y="1495417"/>
          <a:ext cx="5765414" cy="45909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36441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5F909-1E52-4330-A12E-793B465D3DE1}"/>
              </a:ext>
            </a:extLst>
          </p:cNvPr>
          <p:cNvSpPr>
            <a:spLocks noGrp="1"/>
          </p:cNvSpPr>
          <p:nvPr>
            <p:ph type="title"/>
          </p:nvPr>
        </p:nvSpPr>
        <p:spPr>
          <a:xfrm>
            <a:off x="919119" y="375138"/>
            <a:ext cx="10353762" cy="970450"/>
          </a:xfrm>
        </p:spPr>
        <p:txBody>
          <a:bodyPr>
            <a:normAutofit fontScale="90000"/>
          </a:bodyPr>
          <a:lstStyle/>
          <a:p>
            <a:r>
              <a:rPr lang="en-US" dirty="0"/>
              <a:t>Food Mission Pounds Distributed </a:t>
            </a:r>
            <a:br>
              <a:rPr lang="en-US" dirty="0"/>
            </a:br>
            <a:r>
              <a:rPr lang="en-US" dirty="0"/>
              <a:t>Monthly Totals</a:t>
            </a:r>
          </a:p>
        </p:txBody>
      </p:sp>
      <p:graphicFrame>
        <p:nvGraphicFramePr>
          <p:cNvPr id="4" name="Chart 3" descr="Chart type: Line. Multiple values by 'Month'&#10;&#10;Description automatically generated">
            <a:extLst>
              <a:ext uri="{FF2B5EF4-FFF2-40B4-BE49-F238E27FC236}">
                <a16:creationId xmlns:a16="http://schemas.microsoft.com/office/drawing/2014/main" id="{43A90414-B3E5-4778-B6F3-2B93E2857893}"/>
              </a:ext>
            </a:extLst>
          </p:cNvPr>
          <p:cNvGraphicFramePr>
            <a:graphicFrameLocks/>
          </p:cNvGraphicFramePr>
          <p:nvPr>
            <p:extLst>
              <p:ext uri="{D42A27DB-BD31-4B8C-83A1-F6EECF244321}">
                <p14:modId xmlns:p14="http://schemas.microsoft.com/office/powerpoint/2010/main" val="350676917"/>
              </p:ext>
            </p:extLst>
          </p:nvPr>
        </p:nvGraphicFramePr>
        <p:xfrm>
          <a:off x="6275296" y="1740635"/>
          <a:ext cx="5765414" cy="45077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7" descr="Chart type: Line. Multiple values by 'Month'&#10;&#10;Description automatically generated">
            <a:extLst>
              <a:ext uri="{FF2B5EF4-FFF2-40B4-BE49-F238E27FC236}">
                <a16:creationId xmlns:a16="http://schemas.microsoft.com/office/drawing/2014/main" id="{189BBD39-637F-40C0-A2FE-D921E7316B56}"/>
              </a:ext>
            </a:extLst>
          </p:cNvPr>
          <p:cNvGraphicFramePr>
            <a:graphicFrameLocks noGrp="1"/>
          </p:cNvGraphicFramePr>
          <p:nvPr>
            <p:ph idx="1"/>
            <p:extLst>
              <p:ext uri="{D42A27DB-BD31-4B8C-83A1-F6EECF244321}">
                <p14:modId xmlns:p14="http://schemas.microsoft.com/office/powerpoint/2010/main" val="3028201832"/>
              </p:ext>
            </p:extLst>
          </p:nvPr>
        </p:nvGraphicFramePr>
        <p:xfrm>
          <a:off x="151290" y="1731963"/>
          <a:ext cx="5944711" cy="45164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18415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1E566-B303-47D7-B82A-9C1923EBE426}"/>
              </a:ext>
            </a:extLst>
          </p:cNvPr>
          <p:cNvSpPr>
            <a:spLocks noGrp="1"/>
          </p:cNvSpPr>
          <p:nvPr>
            <p:ph type="title"/>
          </p:nvPr>
        </p:nvSpPr>
        <p:spPr>
          <a:xfrm>
            <a:off x="919119" y="293077"/>
            <a:ext cx="10353762" cy="970450"/>
          </a:xfrm>
        </p:spPr>
        <p:txBody>
          <a:bodyPr/>
          <a:lstStyle/>
          <a:p>
            <a:r>
              <a:rPr lang="en-US" dirty="0"/>
              <a:t>School Pantry – Weekend Bag Program</a:t>
            </a:r>
          </a:p>
        </p:txBody>
      </p:sp>
      <p:sp>
        <p:nvSpPr>
          <p:cNvPr id="3" name="Content Placeholder 2">
            <a:extLst>
              <a:ext uri="{FF2B5EF4-FFF2-40B4-BE49-F238E27FC236}">
                <a16:creationId xmlns:a16="http://schemas.microsoft.com/office/drawing/2014/main" id="{C792448E-38D3-469D-AD9F-0CDBFCFD0576}"/>
              </a:ext>
            </a:extLst>
          </p:cNvPr>
          <p:cNvSpPr>
            <a:spLocks noGrp="1"/>
          </p:cNvSpPr>
          <p:nvPr>
            <p:ph idx="1"/>
          </p:nvPr>
        </p:nvSpPr>
        <p:spPr>
          <a:xfrm>
            <a:off x="6295292" y="2175361"/>
            <a:ext cx="4836911" cy="4867642"/>
          </a:xfrm>
        </p:spPr>
        <p:txBody>
          <a:bodyPr>
            <a:noAutofit/>
          </a:bodyPr>
          <a:lstStyle/>
          <a:p>
            <a:r>
              <a:rPr lang="en-US" b="1" dirty="0">
                <a:effectLst/>
                <a:latin typeface="Calibri" panose="020F0502020204030204" pitchFamily="34" charset="0"/>
                <a:ea typeface="Calibri" panose="020F0502020204030204" pitchFamily="34" charset="0"/>
                <a:cs typeface="Times New Roman" panose="02020603050405020304" pitchFamily="18" charset="0"/>
              </a:rPr>
              <a:t>The school pantry weekend bag program continues to serve students in both the Etowah and Woodstock School Zones.</a:t>
            </a:r>
          </a:p>
          <a:p>
            <a:r>
              <a:rPr lang="en-US" b="1" dirty="0">
                <a:effectLst/>
                <a:latin typeface="Calibri" panose="020F0502020204030204" pitchFamily="34" charset="0"/>
                <a:ea typeface="Calibri" panose="020F0502020204030204" pitchFamily="34" charset="0"/>
                <a:cs typeface="Times New Roman" panose="02020603050405020304" pitchFamily="18" charset="0"/>
              </a:rPr>
              <a:t>Food bags are provided to students faced with food insecurity over the weekend when school meal programs are not available. </a:t>
            </a:r>
          </a:p>
          <a:p>
            <a:r>
              <a:rPr lang="en-US" b="1" dirty="0">
                <a:effectLst/>
                <a:latin typeface="Calibri" panose="020F0502020204030204" pitchFamily="34" charset="0"/>
                <a:ea typeface="Calibri" panose="020F0502020204030204" pitchFamily="34" charset="0"/>
                <a:cs typeface="Times New Roman" panose="02020603050405020304" pitchFamily="18" charset="0"/>
              </a:rPr>
              <a:t>Currently, an average of 350 bags are sent home in students backpacks averaging 85,000 pounds each year. This includes service to 8 schools located in our community.</a:t>
            </a:r>
          </a:p>
          <a:p>
            <a:endParaRPr lang="en-US" b="1" dirty="0"/>
          </a:p>
        </p:txBody>
      </p:sp>
      <p:sp>
        <p:nvSpPr>
          <p:cNvPr id="4" name="Title 1">
            <a:extLst>
              <a:ext uri="{FF2B5EF4-FFF2-40B4-BE49-F238E27FC236}">
                <a16:creationId xmlns:a16="http://schemas.microsoft.com/office/drawing/2014/main" id="{EF3A5320-4C93-47E0-A804-28DC8E77E6F6}"/>
              </a:ext>
            </a:extLst>
          </p:cNvPr>
          <p:cNvSpPr txBox="1">
            <a:spLocks/>
          </p:cNvSpPr>
          <p:nvPr/>
        </p:nvSpPr>
        <p:spPr>
          <a:xfrm>
            <a:off x="1008184" y="1357311"/>
            <a:ext cx="4836911" cy="818050"/>
          </a:xfrm>
          <a:prstGeom prst="rect">
            <a:avLst/>
          </a:prstGeom>
          <a:effectLst>
            <a:outerShdw blurRad="25400" dir="17880000">
              <a:srgbClr val="000000">
                <a:alpha val="46000"/>
              </a:srgbClr>
            </a:outerShdw>
          </a:effectLst>
        </p:spPr>
        <p:txBody>
          <a:bodyPr vert="horz" lIns="91440" tIns="0" rIns="91440" bIns="182880" rtlCol="0" anchor="ctr">
            <a:normAutofit fontScale="77500" lnSpcReduction="2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000" dirty="0"/>
              <a:t>Sample Weekend Bag</a:t>
            </a:r>
          </a:p>
          <a:p>
            <a:endParaRPr lang="en-US" sz="1000" dirty="0"/>
          </a:p>
          <a:p>
            <a:r>
              <a:rPr lang="en-US" sz="2200" b="1" i="1" dirty="0"/>
              <a:t>5 - 9 pounds of food</a:t>
            </a:r>
          </a:p>
        </p:txBody>
      </p:sp>
      <p:pic>
        <p:nvPicPr>
          <p:cNvPr id="6" name="Picture 5" descr="A table full of food&#10;&#10;Description automatically generated with low confidence">
            <a:extLst>
              <a:ext uri="{FF2B5EF4-FFF2-40B4-BE49-F238E27FC236}">
                <a16:creationId xmlns:a16="http://schemas.microsoft.com/office/drawing/2014/main" id="{7B3BCD84-1F4A-4EF9-B8BB-B9991E95068C}"/>
              </a:ext>
            </a:extLst>
          </p:cNvPr>
          <p:cNvPicPr>
            <a:picLocks noChangeAspect="1"/>
          </p:cNvPicPr>
          <p:nvPr/>
        </p:nvPicPr>
        <p:blipFill>
          <a:blip r:embed="rId3"/>
          <a:stretch>
            <a:fillRect/>
          </a:stretch>
        </p:blipFill>
        <p:spPr>
          <a:xfrm>
            <a:off x="685067" y="2175361"/>
            <a:ext cx="5287108" cy="3944085"/>
          </a:xfrm>
          <a:prstGeom prst="rect">
            <a:avLst/>
          </a:prstGeom>
          <a:effectLst>
            <a:softEdge rad="63500"/>
          </a:effectLst>
        </p:spPr>
      </p:pic>
    </p:spTree>
    <p:extLst>
      <p:ext uri="{BB962C8B-B14F-4D97-AF65-F5344CB8AC3E}">
        <p14:creationId xmlns:p14="http://schemas.microsoft.com/office/powerpoint/2010/main" val="2205015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642D2A-4CF0-4548-9F94-E7BD605021E5}"/>
              </a:ext>
            </a:extLst>
          </p:cNvPr>
          <p:cNvSpPr>
            <a:spLocks noGrp="1"/>
          </p:cNvSpPr>
          <p:nvPr>
            <p:ph idx="1"/>
          </p:nvPr>
        </p:nvSpPr>
        <p:spPr>
          <a:xfrm>
            <a:off x="473082" y="1321655"/>
            <a:ext cx="2696911" cy="5184653"/>
          </a:xfrm>
        </p:spPr>
        <p:txBody>
          <a:bodyPr>
            <a:noAutofit/>
          </a:bodyPr>
          <a:lstStyle/>
          <a:p>
            <a:pPr marL="36900" indent="0">
              <a:buNone/>
            </a:pPr>
            <a:r>
              <a:rPr lang="en-US" sz="1600" dirty="0"/>
              <a:t>Heritage has assisted in establishing pantry rooms at three local Cherokee County schools; </a:t>
            </a:r>
          </a:p>
          <a:p>
            <a:r>
              <a:rPr lang="en-US" sz="1600" dirty="0"/>
              <a:t>Clark Creek Elementary School</a:t>
            </a:r>
          </a:p>
          <a:p>
            <a:r>
              <a:rPr lang="en-US" sz="1600" dirty="0"/>
              <a:t>Etowah High School (also serving ET Booth MS, Oak Grove ES, and Boston ES)</a:t>
            </a:r>
          </a:p>
          <a:p>
            <a:r>
              <a:rPr lang="en-US" sz="1600" dirty="0"/>
              <a:t>Woodstock High School (also serving Woodstock MS and Woodstock ES).</a:t>
            </a:r>
          </a:p>
          <a:p>
            <a:pPr marL="36900" indent="0">
              <a:buNone/>
            </a:pPr>
            <a:r>
              <a:rPr lang="en-US" sz="1600" dirty="0"/>
              <a:t>Our volunteers were the first service group invited back into the buildings to support students through this program at the beginning of the 2020-2021 school year.</a:t>
            </a:r>
          </a:p>
          <a:p>
            <a:pPr marL="36900" indent="0">
              <a:buNone/>
            </a:pPr>
            <a:endParaRPr lang="en-US" sz="1600" dirty="0"/>
          </a:p>
        </p:txBody>
      </p:sp>
      <p:sp>
        <p:nvSpPr>
          <p:cNvPr id="4" name="Title 1">
            <a:extLst>
              <a:ext uri="{FF2B5EF4-FFF2-40B4-BE49-F238E27FC236}">
                <a16:creationId xmlns:a16="http://schemas.microsoft.com/office/drawing/2014/main" id="{F2A485CE-46C2-434B-B394-64E68CB39624}"/>
              </a:ext>
            </a:extLst>
          </p:cNvPr>
          <p:cNvSpPr>
            <a:spLocks noGrp="1"/>
          </p:cNvSpPr>
          <p:nvPr>
            <p:ph type="title"/>
          </p:nvPr>
        </p:nvSpPr>
        <p:spPr>
          <a:xfrm>
            <a:off x="919162" y="351692"/>
            <a:ext cx="10353675" cy="969963"/>
          </a:xfrm>
        </p:spPr>
        <p:txBody>
          <a:bodyPr/>
          <a:lstStyle/>
          <a:p>
            <a:r>
              <a:rPr lang="en-US" dirty="0"/>
              <a:t>School Pantry – Weekend Bag Program</a:t>
            </a:r>
          </a:p>
        </p:txBody>
      </p:sp>
      <p:pic>
        <p:nvPicPr>
          <p:cNvPr id="6" name="Picture 5" descr="A picture containing text, indoor, shelf, scene&#10;&#10;Description automatically generated">
            <a:extLst>
              <a:ext uri="{FF2B5EF4-FFF2-40B4-BE49-F238E27FC236}">
                <a16:creationId xmlns:a16="http://schemas.microsoft.com/office/drawing/2014/main" id="{2983FF04-648A-4A14-81F0-54E2C5BAC226}"/>
              </a:ext>
            </a:extLst>
          </p:cNvPr>
          <p:cNvPicPr>
            <a:picLocks noChangeAspect="1"/>
          </p:cNvPicPr>
          <p:nvPr/>
        </p:nvPicPr>
        <p:blipFill>
          <a:blip r:embed="rId2"/>
          <a:stretch>
            <a:fillRect/>
          </a:stretch>
        </p:blipFill>
        <p:spPr>
          <a:xfrm>
            <a:off x="3270742" y="1644407"/>
            <a:ext cx="2239108" cy="1271708"/>
          </a:xfrm>
          <a:prstGeom prst="rect">
            <a:avLst/>
          </a:prstGeom>
          <a:ln>
            <a:noFill/>
          </a:ln>
          <a:effectLst>
            <a:softEdge rad="112500"/>
          </a:effectLst>
        </p:spPr>
      </p:pic>
      <p:pic>
        <p:nvPicPr>
          <p:cNvPr id="8" name="Picture 7" descr="A picture containing text, box, cart&#10;&#10;Description automatically generated">
            <a:extLst>
              <a:ext uri="{FF2B5EF4-FFF2-40B4-BE49-F238E27FC236}">
                <a16:creationId xmlns:a16="http://schemas.microsoft.com/office/drawing/2014/main" id="{17AD84FF-F063-46C2-856F-64B96F263C55}"/>
              </a:ext>
            </a:extLst>
          </p:cNvPr>
          <p:cNvPicPr>
            <a:picLocks noChangeAspect="1"/>
          </p:cNvPicPr>
          <p:nvPr/>
        </p:nvPicPr>
        <p:blipFill>
          <a:blip r:embed="rId3"/>
          <a:stretch>
            <a:fillRect/>
          </a:stretch>
        </p:blipFill>
        <p:spPr>
          <a:xfrm>
            <a:off x="3645877" y="3111073"/>
            <a:ext cx="2215660" cy="1271708"/>
          </a:xfrm>
          <a:prstGeom prst="rect">
            <a:avLst/>
          </a:prstGeom>
          <a:ln>
            <a:noFill/>
          </a:ln>
          <a:effectLst>
            <a:softEdge rad="112500"/>
          </a:effectLst>
        </p:spPr>
      </p:pic>
      <p:pic>
        <p:nvPicPr>
          <p:cNvPr id="10" name="Picture 9" descr="A picture containing text, indoor, floor, ceiling&#10;&#10;Description automatically generated">
            <a:extLst>
              <a:ext uri="{FF2B5EF4-FFF2-40B4-BE49-F238E27FC236}">
                <a16:creationId xmlns:a16="http://schemas.microsoft.com/office/drawing/2014/main" id="{71AECD54-739A-4F88-A290-C729CD0AB712}"/>
              </a:ext>
            </a:extLst>
          </p:cNvPr>
          <p:cNvPicPr>
            <a:picLocks noChangeAspect="1"/>
          </p:cNvPicPr>
          <p:nvPr/>
        </p:nvPicPr>
        <p:blipFill>
          <a:blip r:embed="rId4"/>
          <a:stretch>
            <a:fillRect/>
          </a:stretch>
        </p:blipFill>
        <p:spPr>
          <a:xfrm>
            <a:off x="3270742" y="4577739"/>
            <a:ext cx="2215660" cy="1271708"/>
          </a:xfrm>
          <a:prstGeom prst="rect">
            <a:avLst/>
          </a:prstGeom>
          <a:ln>
            <a:noFill/>
          </a:ln>
          <a:effectLst>
            <a:softEdge rad="112500"/>
          </a:effectLst>
        </p:spPr>
      </p:pic>
      <p:sp>
        <p:nvSpPr>
          <p:cNvPr id="11" name="TextBox 10">
            <a:extLst>
              <a:ext uri="{FF2B5EF4-FFF2-40B4-BE49-F238E27FC236}">
                <a16:creationId xmlns:a16="http://schemas.microsoft.com/office/drawing/2014/main" id="{27F3153A-E2EF-47EC-9F04-E7FB151522D5}"/>
              </a:ext>
            </a:extLst>
          </p:cNvPr>
          <p:cNvSpPr txBox="1"/>
          <p:nvPr/>
        </p:nvSpPr>
        <p:spPr>
          <a:xfrm>
            <a:off x="5638799" y="1680096"/>
            <a:ext cx="457200" cy="1200329"/>
          </a:xfrm>
          <a:prstGeom prst="rect">
            <a:avLst/>
          </a:prstGeom>
          <a:noFill/>
        </p:spPr>
        <p:txBody>
          <a:bodyPr wrap="square" rtlCol="0">
            <a:spAutoFit/>
          </a:bodyPr>
          <a:lstStyle/>
          <a:p>
            <a:r>
              <a:rPr lang="en-US" dirty="0">
                <a:solidFill>
                  <a:srgbClr val="FF0000"/>
                </a:solidFill>
              </a:rPr>
              <a:t>C C E S</a:t>
            </a:r>
          </a:p>
        </p:txBody>
      </p:sp>
      <p:sp>
        <p:nvSpPr>
          <p:cNvPr id="12" name="TextBox 11">
            <a:extLst>
              <a:ext uri="{FF2B5EF4-FFF2-40B4-BE49-F238E27FC236}">
                <a16:creationId xmlns:a16="http://schemas.microsoft.com/office/drawing/2014/main" id="{37A1EBFE-E885-46F3-9AE3-AC1ABD297CE5}"/>
              </a:ext>
            </a:extLst>
          </p:cNvPr>
          <p:cNvSpPr txBox="1"/>
          <p:nvPr/>
        </p:nvSpPr>
        <p:spPr>
          <a:xfrm>
            <a:off x="3270743" y="3243845"/>
            <a:ext cx="375134" cy="923330"/>
          </a:xfrm>
          <a:prstGeom prst="rect">
            <a:avLst/>
          </a:prstGeom>
          <a:noFill/>
        </p:spPr>
        <p:txBody>
          <a:bodyPr wrap="square" rtlCol="0">
            <a:spAutoFit/>
          </a:bodyPr>
          <a:lstStyle/>
          <a:p>
            <a:r>
              <a:rPr lang="en-US" dirty="0">
                <a:solidFill>
                  <a:srgbClr val="0070C0"/>
                </a:solidFill>
              </a:rPr>
              <a:t>EHS</a:t>
            </a:r>
          </a:p>
        </p:txBody>
      </p:sp>
      <p:sp>
        <p:nvSpPr>
          <p:cNvPr id="13" name="TextBox 12">
            <a:extLst>
              <a:ext uri="{FF2B5EF4-FFF2-40B4-BE49-F238E27FC236}">
                <a16:creationId xmlns:a16="http://schemas.microsoft.com/office/drawing/2014/main" id="{07D17A0B-5FFC-4926-95D9-F639438B638B}"/>
              </a:ext>
            </a:extLst>
          </p:cNvPr>
          <p:cNvSpPr txBox="1"/>
          <p:nvPr/>
        </p:nvSpPr>
        <p:spPr>
          <a:xfrm>
            <a:off x="5603629" y="4716239"/>
            <a:ext cx="328247" cy="923330"/>
          </a:xfrm>
          <a:prstGeom prst="rect">
            <a:avLst/>
          </a:prstGeom>
          <a:noFill/>
        </p:spPr>
        <p:txBody>
          <a:bodyPr wrap="square" rtlCol="0">
            <a:spAutoFit/>
          </a:bodyPr>
          <a:lstStyle/>
          <a:p>
            <a:r>
              <a:rPr lang="en-US" dirty="0">
                <a:solidFill>
                  <a:srgbClr val="820000"/>
                </a:solidFill>
              </a:rPr>
              <a:t>WHS</a:t>
            </a:r>
          </a:p>
        </p:txBody>
      </p:sp>
      <p:sp>
        <p:nvSpPr>
          <p:cNvPr id="14" name="TextBox 13">
            <a:extLst>
              <a:ext uri="{FF2B5EF4-FFF2-40B4-BE49-F238E27FC236}">
                <a16:creationId xmlns:a16="http://schemas.microsoft.com/office/drawing/2014/main" id="{6905466A-A4A0-4F9D-9022-5F9C03E044B5}"/>
              </a:ext>
            </a:extLst>
          </p:cNvPr>
          <p:cNvSpPr txBox="1"/>
          <p:nvPr/>
        </p:nvSpPr>
        <p:spPr>
          <a:xfrm>
            <a:off x="6775939" y="1972483"/>
            <a:ext cx="1622364" cy="1323439"/>
          </a:xfrm>
          <a:prstGeom prst="rect">
            <a:avLst/>
          </a:prstGeom>
          <a:noFill/>
        </p:spPr>
        <p:txBody>
          <a:bodyPr wrap="square" rtlCol="0">
            <a:spAutoFit/>
          </a:bodyPr>
          <a:lstStyle/>
          <a:p>
            <a:pPr algn="ctr"/>
            <a:r>
              <a:rPr lang="en-US" sz="1600" dirty="0"/>
              <a:t> Etowah High School</a:t>
            </a:r>
          </a:p>
          <a:p>
            <a:pPr algn="ctr"/>
            <a:r>
              <a:rPr lang="en-US" sz="1600" dirty="0"/>
              <a:t> 2021</a:t>
            </a:r>
          </a:p>
          <a:p>
            <a:pPr algn="ctr"/>
            <a:r>
              <a:rPr lang="en-US" sz="1600" dirty="0"/>
              <a:t>Partner of the Year</a:t>
            </a:r>
          </a:p>
        </p:txBody>
      </p:sp>
      <p:sp>
        <p:nvSpPr>
          <p:cNvPr id="15" name="TextBox 14">
            <a:extLst>
              <a:ext uri="{FF2B5EF4-FFF2-40B4-BE49-F238E27FC236}">
                <a16:creationId xmlns:a16="http://schemas.microsoft.com/office/drawing/2014/main" id="{D967DCFE-867C-4B8B-9531-F9ADB52DDB28}"/>
              </a:ext>
            </a:extLst>
          </p:cNvPr>
          <p:cNvSpPr txBox="1"/>
          <p:nvPr/>
        </p:nvSpPr>
        <p:spPr>
          <a:xfrm>
            <a:off x="9586329" y="4577739"/>
            <a:ext cx="1601846" cy="1600438"/>
          </a:xfrm>
          <a:prstGeom prst="rect">
            <a:avLst/>
          </a:prstGeom>
          <a:noFill/>
        </p:spPr>
        <p:txBody>
          <a:bodyPr wrap="square" rtlCol="0">
            <a:spAutoFit/>
          </a:bodyPr>
          <a:lstStyle/>
          <a:p>
            <a:pPr algn="ctr"/>
            <a:r>
              <a:rPr lang="en-US" sz="1400" dirty="0"/>
              <a:t> Cherokee County School District has recognized HPC as “Companies that Care” with both </a:t>
            </a:r>
          </a:p>
          <a:p>
            <a:pPr algn="ctr"/>
            <a:r>
              <a:rPr lang="en-US" sz="1400" dirty="0"/>
              <a:t>EHS and CCES</a:t>
            </a:r>
          </a:p>
        </p:txBody>
      </p:sp>
      <p:pic>
        <p:nvPicPr>
          <p:cNvPr id="17" name="Picture 16" descr="Text&#10;&#10;Description automatically generated">
            <a:extLst>
              <a:ext uri="{FF2B5EF4-FFF2-40B4-BE49-F238E27FC236}">
                <a16:creationId xmlns:a16="http://schemas.microsoft.com/office/drawing/2014/main" id="{FD9BC1BA-6798-4DF0-8C99-E8F6973117A3}"/>
              </a:ext>
            </a:extLst>
          </p:cNvPr>
          <p:cNvPicPr>
            <a:picLocks noChangeAspect="1"/>
          </p:cNvPicPr>
          <p:nvPr/>
        </p:nvPicPr>
        <p:blipFill>
          <a:blip r:embed="rId5"/>
          <a:stretch>
            <a:fillRect/>
          </a:stretch>
        </p:blipFill>
        <p:spPr>
          <a:xfrm>
            <a:off x="8556383" y="1378883"/>
            <a:ext cx="2428139" cy="25230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A group of women holding a sign&#10;&#10;Description automatically generated">
            <a:extLst>
              <a:ext uri="{FF2B5EF4-FFF2-40B4-BE49-F238E27FC236}">
                <a16:creationId xmlns:a16="http://schemas.microsoft.com/office/drawing/2014/main" id="{85A9AA29-7191-4F29-8829-06D7625A956E}"/>
              </a:ext>
            </a:extLst>
          </p:cNvPr>
          <p:cNvPicPr>
            <a:picLocks noChangeAspect="1"/>
          </p:cNvPicPr>
          <p:nvPr/>
        </p:nvPicPr>
        <p:blipFill>
          <a:blip r:embed="rId6"/>
          <a:stretch>
            <a:fillRect/>
          </a:stretch>
        </p:blipFill>
        <p:spPr>
          <a:xfrm>
            <a:off x="6775939" y="4097550"/>
            <a:ext cx="2696911" cy="22320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71719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DD863-DD74-4166-84D2-733AB6D09124}"/>
              </a:ext>
            </a:extLst>
          </p:cNvPr>
          <p:cNvSpPr>
            <a:spLocks noGrp="1"/>
          </p:cNvSpPr>
          <p:nvPr>
            <p:ph type="title"/>
          </p:nvPr>
        </p:nvSpPr>
        <p:spPr>
          <a:xfrm>
            <a:off x="2151033" y="480646"/>
            <a:ext cx="7889933" cy="970450"/>
          </a:xfrm>
        </p:spPr>
        <p:txBody>
          <a:bodyPr>
            <a:normAutofit/>
          </a:bodyPr>
          <a:lstStyle/>
          <a:p>
            <a:r>
              <a:rPr lang="en-US" sz="2800" dirty="0"/>
              <a:t>Congregation, Community and Grant Funds</a:t>
            </a:r>
            <a:br>
              <a:rPr lang="en-US" sz="2800" dirty="0"/>
            </a:br>
            <a:r>
              <a:rPr lang="en-US" sz="2800" dirty="0"/>
              <a:t>2020 – NOW </a:t>
            </a:r>
            <a:r>
              <a:rPr lang="en-US" sz="2800" i="1" dirty="0"/>
              <a:t>Overview</a:t>
            </a:r>
          </a:p>
        </p:txBody>
      </p:sp>
      <p:pic>
        <p:nvPicPr>
          <p:cNvPr id="5" name="Picture 4" descr="A picture containing grass, person, outdoor, hand&#10;&#10;Description automatically generated">
            <a:extLst>
              <a:ext uri="{FF2B5EF4-FFF2-40B4-BE49-F238E27FC236}">
                <a16:creationId xmlns:a16="http://schemas.microsoft.com/office/drawing/2014/main" id="{3A81F5FF-FF1E-42C5-ACDA-E0AA175A01E6}"/>
              </a:ext>
            </a:extLst>
          </p:cNvPr>
          <p:cNvPicPr>
            <a:picLocks noChangeAspect="1"/>
          </p:cNvPicPr>
          <p:nvPr/>
        </p:nvPicPr>
        <p:blipFill>
          <a:blip r:embed="rId3"/>
          <a:stretch>
            <a:fillRect/>
          </a:stretch>
        </p:blipFill>
        <p:spPr>
          <a:xfrm>
            <a:off x="8105806" y="3429000"/>
            <a:ext cx="2895297" cy="16182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0A12AE42-425A-4AED-901C-DDEFF227BAC5}"/>
              </a:ext>
            </a:extLst>
          </p:cNvPr>
          <p:cNvSpPr txBox="1"/>
          <p:nvPr/>
        </p:nvSpPr>
        <p:spPr>
          <a:xfrm>
            <a:off x="720758" y="1616918"/>
            <a:ext cx="6721441" cy="4024435"/>
          </a:xfrm>
          <a:prstGeom prst="rect">
            <a:avLst/>
          </a:prstGeom>
          <a:noFill/>
        </p:spPr>
        <p:txBody>
          <a:bodyPr wrap="square" rtlCol="0">
            <a:spAutoFit/>
          </a:bodyPr>
          <a:lstStyle/>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Heritage committed in a large way at the beginning of the COVID-19 pandemic in March of 2020 to support our neighbors who were facing food insecurity issues. This could only have been accomplished through; </a:t>
            </a:r>
          </a:p>
          <a:p>
            <a:pPr marL="285750" marR="0" indent="-285750">
              <a:spcBef>
                <a:spcPts val="0"/>
              </a:spcBef>
              <a:spcAft>
                <a:spcPts val="8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dedicated giving of our HPC Congregation</a:t>
            </a:r>
          </a:p>
          <a:p>
            <a:pPr marL="285750" marR="0" indent="-285750">
              <a:spcBef>
                <a:spcPts val="0"/>
              </a:spcBef>
              <a:spcAft>
                <a:spcPts val="8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Donations from community members and businesses</a:t>
            </a:r>
          </a:p>
          <a:p>
            <a:pPr marL="285750" marR="0" indent="-285750">
              <a:spcBef>
                <a:spcPts val="0"/>
              </a:spcBef>
              <a:spcAft>
                <a:spcPts val="8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Several grants (ACFB, Cherokee County Board of Commissioners Office, FEMA, PDA, and United Way</a:t>
            </a:r>
          </a:p>
          <a:p>
            <a:pPr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These funds were applied to support food purchases, pay utilities, and make necessary infrastructure improvements/repairs.</a:t>
            </a:r>
          </a:p>
        </p:txBody>
      </p:sp>
      <p:sp>
        <p:nvSpPr>
          <p:cNvPr id="8" name="TextBox 7">
            <a:extLst>
              <a:ext uri="{FF2B5EF4-FFF2-40B4-BE49-F238E27FC236}">
                <a16:creationId xmlns:a16="http://schemas.microsoft.com/office/drawing/2014/main" id="{606722DA-5BD4-4AFA-A63A-1F2BEEC6875F}"/>
              </a:ext>
            </a:extLst>
          </p:cNvPr>
          <p:cNvSpPr txBox="1"/>
          <p:nvPr/>
        </p:nvSpPr>
        <p:spPr>
          <a:xfrm>
            <a:off x="7626316" y="2081123"/>
            <a:ext cx="2895297" cy="933589"/>
          </a:xfrm>
          <a:prstGeom prst="rect">
            <a:avLst/>
          </a:prstGeom>
          <a:noFill/>
        </p:spPr>
        <p:txBody>
          <a:bodyPr wrap="square" rtlCol="0">
            <a:spAutoFit/>
          </a:bodyPr>
          <a:lstStyle/>
          <a:p>
            <a:pPr marL="0" marR="0" algn="ctr">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All Pantries Food Purchase Totals</a:t>
            </a:r>
          </a:p>
          <a:p>
            <a:pPr marL="342900" marR="0" lvl="0" indent="-342900" algn="ctr">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2020 - $35,000</a:t>
            </a:r>
          </a:p>
          <a:p>
            <a:pPr marL="342900" marR="0" lvl="0" indent="-342900" algn="ctr">
              <a:spcBef>
                <a:spcPts val="0"/>
              </a:spcBef>
              <a:spcAft>
                <a:spcPts val="8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2021 – $23,000</a:t>
            </a:r>
          </a:p>
        </p:txBody>
      </p:sp>
    </p:spTree>
    <p:extLst>
      <p:ext uri="{BB962C8B-B14F-4D97-AF65-F5344CB8AC3E}">
        <p14:creationId xmlns:p14="http://schemas.microsoft.com/office/powerpoint/2010/main" val="1402097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3C670-BC7C-4A6F-882E-1B5F2BCCD966}"/>
              </a:ext>
            </a:extLst>
          </p:cNvPr>
          <p:cNvSpPr>
            <a:spLocks noGrp="1"/>
          </p:cNvSpPr>
          <p:nvPr>
            <p:ph type="title"/>
          </p:nvPr>
        </p:nvSpPr>
        <p:spPr>
          <a:xfrm>
            <a:off x="742345" y="340255"/>
            <a:ext cx="10353762" cy="970450"/>
          </a:xfrm>
        </p:spPr>
        <p:txBody>
          <a:bodyPr/>
          <a:lstStyle/>
          <a:p>
            <a:r>
              <a:rPr lang="en-US" dirty="0"/>
              <a:t>Dedicated Volunteers</a:t>
            </a:r>
          </a:p>
        </p:txBody>
      </p:sp>
      <p:pic>
        <p:nvPicPr>
          <p:cNvPr id="7" name="Picture 6" descr="A picture containing text, outdoor, road, truck&#10;&#10;Description automatically generated">
            <a:extLst>
              <a:ext uri="{FF2B5EF4-FFF2-40B4-BE49-F238E27FC236}">
                <a16:creationId xmlns:a16="http://schemas.microsoft.com/office/drawing/2014/main" id="{B1FFC581-9B40-4038-8AE6-65376740C1E3}"/>
              </a:ext>
            </a:extLst>
          </p:cNvPr>
          <p:cNvPicPr>
            <a:picLocks noChangeAspect="1"/>
          </p:cNvPicPr>
          <p:nvPr/>
        </p:nvPicPr>
        <p:blipFill>
          <a:blip r:embed="rId3"/>
          <a:stretch>
            <a:fillRect/>
          </a:stretch>
        </p:blipFill>
        <p:spPr>
          <a:xfrm>
            <a:off x="4670963" y="1310705"/>
            <a:ext cx="2889564" cy="2071364"/>
          </a:xfrm>
          <a:prstGeom prst="rect">
            <a:avLst/>
          </a:prstGeom>
          <a:ln>
            <a:noFill/>
          </a:ln>
          <a:effectLst>
            <a:softEdge rad="112500"/>
          </a:effectLst>
        </p:spPr>
      </p:pic>
      <p:pic>
        <p:nvPicPr>
          <p:cNvPr id="19" name="Content Placeholder 18" descr="A group of people standing around a table with food on it&#10;&#10;Description automatically generated with low confidence">
            <a:extLst>
              <a:ext uri="{FF2B5EF4-FFF2-40B4-BE49-F238E27FC236}">
                <a16:creationId xmlns:a16="http://schemas.microsoft.com/office/drawing/2014/main" id="{E767F4E8-AD1D-47EA-9D8F-A919D67F1254}"/>
              </a:ext>
            </a:extLst>
          </p:cNvPr>
          <p:cNvPicPr>
            <a:picLocks noGrp="1" noChangeAspect="1"/>
          </p:cNvPicPr>
          <p:nvPr>
            <p:ph idx="1"/>
          </p:nvPr>
        </p:nvPicPr>
        <p:blipFill rotWithShape="1">
          <a:blip r:embed="rId4"/>
          <a:srcRect l="16027" r="11295" b="17168"/>
          <a:stretch/>
        </p:blipFill>
        <p:spPr>
          <a:xfrm>
            <a:off x="4583839" y="3429000"/>
            <a:ext cx="3253784" cy="2781300"/>
          </a:xfrm>
          <a:prstGeom prst="rect">
            <a:avLst/>
          </a:prstGeom>
          <a:ln>
            <a:noFill/>
          </a:ln>
          <a:effectLst>
            <a:softEdge rad="112500"/>
          </a:effectLst>
        </p:spPr>
      </p:pic>
      <p:pic>
        <p:nvPicPr>
          <p:cNvPr id="3" name="Picture 2">
            <a:extLst>
              <a:ext uri="{FF2B5EF4-FFF2-40B4-BE49-F238E27FC236}">
                <a16:creationId xmlns:a16="http://schemas.microsoft.com/office/drawing/2014/main" id="{ABF0207E-E38B-4D9B-BB23-E6EAE9E33EA9}"/>
              </a:ext>
            </a:extLst>
          </p:cNvPr>
          <p:cNvPicPr>
            <a:picLocks noChangeAspect="1"/>
          </p:cNvPicPr>
          <p:nvPr/>
        </p:nvPicPr>
        <p:blipFill>
          <a:blip r:embed="rId5"/>
          <a:stretch>
            <a:fillRect/>
          </a:stretch>
        </p:blipFill>
        <p:spPr>
          <a:xfrm>
            <a:off x="883005" y="1310705"/>
            <a:ext cx="3164098" cy="4480948"/>
          </a:xfrm>
          <a:prstGeom prst="rect">
            <a:avLst/>
          </a:prstGeom>
        </p:spPr>
      </p:pic>
      <p:pic>
        <p:nvPicPr>
          <p:cNvPr id="5" name="Picture 4" descr="A picture containing text, ceiling, indoor, floor&#10;&#10;Description automatically generated">
            <a:extLst>
              <a:ext uri="{FF2B5EF4-FFF2-40B4-BE49-F238E27FC236}">
                <a16:creationId xmlns:a16="http://schemas.microsoft.com/office/drawing/2014/main" id="{BCFCABD6-6F49-4518-9140-134AA7DD0383}"/>
              </a:ext>
            </a:extLst>
          </p:cNvPr>
          <p:cNvPicPr>
            <a:picLocks noChangeAspect="1"/>
          </p:cNvPicPr>
          <p:nvPr/>
        </p:nvPicPr>
        <p:blipFill>
          <a:blip r:embed="rId6"/>
          <a:stretch>
            <a:fillRect/>
          </a:stretch>
        </p:blipFill>
        <p:spPr>
          <a:xfrm>
            <a:off x="8374359" y="1310705"/>
            <a:ext cx="3579748" cy="4480948"/>
          </a:xfrm>
          <a:prstGeom prst="rect">
            <a:avLst/>
          </a:prstGeom>
          <a:effectLst>
            <a:softEdge rad="317500"/>
          </a:effectLst>
        </p:spPr>
      </p:pic>
    </p:spTree>
    <p:extLst>
      <p:ext uri="{BB962C8B-B14F-4D97-AF65-F5344CB8AC3E}">
        <p14:creationId xmlns:p14="http://schemas.microsoft.com/office/powerpoint/2010/main" val="139159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AEA0D-49CA-4836-B440-5F79FBCF3958}"/>
              </a:ext>
            </a:extLst>
          </p:cNvPr>
          <p:cNvSpPr>
            <a:spLocks noGrp="1"/>
          </p:cNvSpPr>
          <p:nvPr>
            <p:ph type="title"/>
          </p:nvPr>
        </p:nvSpPr>
        <p:spPr/>
        <p:txBody>
          <a:bodyPr/>
          <a:lstStyle/>
          <a:p>
            <a:r>
              <a:rPr lang="en-US" dirty="0"/>
              <a:t>Santa’s Caravan</a:t>
            </a:r>
          </a:p>
        </p:txBody>
      </p:sp>
      <p:pic>
        <p:nvPicPr>
          <p:cNvPr id="5" name="Content Placeholder 4" descr="A picture containing person, indoor&#10;&#10;Description automatically generated">
            <a:extLst>
              <a:ext uri="{FF2B5EF4-FFF2-40B4-BE49-F238E27FC236}">
                <a16:creationId xmlns:a16="http://schemas.microsoft.com/office/drawing/2014/main" id="{3D2E01FF-F54D-47BC-A84F-9480AF813C95}"/>
              </a:ext>
            </a:extLst>
          </p:cNvPr>
          <p:cNvPicPr>
            <a:picLocks noGrp="1" noChangeAspect="1"/>
          </p:cNvPicPr>
          <p:nvPr>
            <p:ph idx="1"/>
          </p:nvPr>
        </p:nvPicPr>
        <p:blipFill>
          <a:blip r:embed="rId3"/>
          <a:stretch>
            <a:fillRect/>
          </a:stretch>
        </p:blipFill>
        <p:spPr>
          <a:xfrm>
            <a:off x="577519" y="1886999"/>
            <a:ext cx="6928454" cy="3661023"/>
          </a:xfrm>
          <a:effectLst>
            <a:outerShdw blurRad="25400" dir="17880000">
              <a:srgbClr val="000000">
                <a:alpha val="46000"/>
              </a:srgbClr>
            </a:outerShdw>
            <a:softEdge rad="317500"/>
          </a:effectLst>
        </p:spPr>
      </p:pic>
      <p:pic>
        <p:nvPicPr>
          <p:cNvPr id="7" name="Picture 6" descr="A picture containing indoor, window&#10;&#10;Description automatically generated">
            <a:extLst>
              <a:ext uri="{FF2B5EF4-FFF2-40B4-BE49-F238E27FC236}">
                <a16:creationId xmlns:a16="http://schemas.microsoft.com/office/drawing/2014/main" id="{4E7ECA9D-1CAF-479F-803E-010564E7D31F}"/>
              </a:ext>
            </a:extLst>
          </p:cNvPr>
          <p:cNvPicPr>
            <a:picLocks noChangeAspect="1"/>
          </p:cNvPicPr>
          <p:nvPr/>
        </p:nvPicPr>
        <p:blipFill>
          <a:blip r:embed="rId4"/>
          <a:stretch>
            <a:fillRect/>
          </a:stretch>
        </p:blipFill>
        <p:spPr>
          <a:xfrm>
            <a:off x="8482446" y="2122595"/>
            <a:ext cx="3132035" cy="3163083"/>
          </a:xfrm>
          <a:prstGeom prst="rect">
            <a:avLst/>
          </a:prstGeom>
          <a:effectLst>
            <a:softEdge rad="127000"/>
          </a:effectLst>
        </p:spPr>
      </p:pic>
    </p:spTree>
    <p:extLst>
      <p:ext uri="{BB962C8B-B14F-4D97-AF65-F5344CB8AC3E}">
        <p14:creationId xmlns:p14="http://schemas.microsoft.com/office/powerpoint/2010/main" val="304744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5456D-BFF8-422C-A15E-59A6F1839E56}"/>
              </a:ext>
            </a:extLst>
          </p:cNvPr>
          <p:cNvSpPr>
            <a:spLocks noGrp="1"/>
          </p:cNvSpPr>
          <p:nvPr>
            <p:ph type="title"/>
          </p:nvPr>
        </p:nvSpPr>
        <p:spPr>
          <a:xfrm>
            <a:off x="919119" y="175809"/>
            <a:ext cx="10353762" cy="970450"/>
          </a:xfrm>
        </p:spPr>
        <p:txBody>
          <a:bodyPr/>
          <a:lstStyle/>
          <a:p>
            <a:r>
              <a:rPr lang="en-US" dirty="0"/>
              <a:t>Dedicated Volunteers</a:t>
            </a:r>
          </a:p>
        </p:txBody>
      </p:sp>
      <p:pic>
        <p:nvPicPr>
          <p:cNvPr id="4" name="Picture 3">
            <a:extLst>
              <a:ext uri="{FF2B5EF4-FFF2-40B4-BE49-F238E27FC236}">
                <a16:creationId xmlns:a16="http://schemas.microsoft.com/office/drawing/2014/main" id="{A3D59E87-AC1E-42B7-B5D0-141DB794B10A}"/>
              </a:ext>
            </a:extLst>
          </p:cNvPr>
          <p:cNvPicPr>
            <a:picLocks noChangeAspect="1"/>
          </p:cNvPicPr>
          <p:nvPr/>
        </p:nvPicPr>
        <p:blipFill>
          <a:blip r:embed="rId2"/>
          <a:stretch>
            <a:fillRect/>
          </a:stretch>
        </p:blipFill>
        <p:spPr>
          <a:xfrm>
            <a:off x="4414123" y="1324993"/>
            <a:ext cx="3990884" cy="4689585"/>
          </a:xfrm>
          <a:prstGeom prst="rect">
            <a:avLst/>
          </a:prstGeom>
        </p:spPr>
      </p:pic>
      <p:pic>
        <p:nvPicPr>
          <p:cNvPr id="5" name="Picture 4">
            <a:extLst>
              <a:ext uri="{FF2B5EF4-FFF2-40B4-BE49-F238E27FC236}">
                <a16:creationId xmlns:a16="http://schemas.microsoft.com/office/drawing/2014/main" id="{2BD658D3-AF1F-4EE3-B6F1-8A3C9F192C25}"/>
              </a:ext>
            </a:extLst>
          </p:cNvPr>
          <p:cNvPicPr>
            <a:picLocks noChangeAspect="1"/>
          </p:cNvPicPr>
          <p:nvPr/>
        </p:nvPicPr>
        <p:blipFill>
          <a:blip r:embed="rId3"/>
          <a:stretch>
            <a:fillRect/>
          </a:stretch>
        </p:blipFill>
        <p:spPr>
          <a:xfrm>
            <a:off x="8451431" y="1068031"/>
            <a:ext cx="3541454" cy="4721938"/>
          </a:xfrm>
          <a:prstGeom prst="rect">
            <a:avLst/>
          </a:prstGeom>
        </p:spPr>
      </p:pic>
      <p:pic>
        <p:nvPicPr>
          <p:cNvPr id="6" name="Picture 5">
            <a:extLst>
              <a:ext uri="{FF2B5EF4-FFF2-40B4-BE49-F238E27FC236}">
                <a16:creationId xmlns:a16="http://schemas.microsoft.com/office/drawing/2014/main" id="{BD26848D-77A5-4047-A9E7-139C75377C9B}"/>
              </a:ext>
            </a:extLst>
          </p:cNvPr>
          <p:cNvPicPr>
            <a:picLocks noChangeAspect="1"/>
          </p:cNvPicPr>
          <p:nvPr/>
        </p:nvPicPr>
        <p:blipFill>
          <a:blip r:embed="rId4"/>
          <a:stretch>
            <a:fillRect/>
          </a:stretch>
        </p:blipFill>
        <p:spPr>
          <a:xfrm>
            <a:off x="203227" y="3429000"/>
            <a:ext cx="4210896" cy="3392477"/>
          </a:xfrm>
          <a:prstGeom prst="rect">
            <a:avLst/>
          </a:prstGeom>
        </p:spPr>
      </p:pic>
      <p:pic>
        <p:nvPicPr>
          <p:cNvPr id="8" name="Picture 7">
            <a:extLst>
              <a:ext uri="{FF2B5EF4-FFF2-40B4-BE49-F238E27FC236}">
                <a16:creationId xmlns:a16="http://schemas.microsoft.com/office/drawing/2014/main" id="{988DE0F6-42D5-47F2-8271-A983E2AD4AE6}"/>
              </a:ext>
            </a:extLst>
          </p:cNvPr>
          <p:cNvPicPr>
            <a:picLocks noChangeAspect="1"/>
          </p:cNvPicPr>
          <p:nvPr/>
        </p:nvPicPr>
        <p:blipFill>
          <a:blip r:embed="rId5"/>
          <a:stretch>
            <a:fillRect/>
          </a:stretch>
        </p:blipFill>
        <p:spPr>
          <a:xfrm>
            <a:off x="324530" y="344988"/>
            <a:ext cx="3451875" cy="3123125"/>
          </a:xfrm>
          <a:prstGeom prst="rect">
            <a:avLst/>
          </a:prstGeom>
        </p:spPr>
      </p:pic>
    </p:spTree>
    <p:extLst>
      <p:ext uri="{BB962C8B-B14F-4D97-AF65-F5344CB8AC3E}">
        <p14:creationId xmlns:p14="http://schemas.microsoft.com/office/powerpoint/2010/main" val="93237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7AC3F-205D-4637-BF31-8EDEDC2C68DC}"/>
              </a:ext>
            </a:extLst>
          </p:cNvPr>
          <p:cNvSpPr>
            <a:spLocks noGrp="1"/>
          </p:cNvSpPr>
          <p:nvPr>
            <p:ph type="title"/>
          </p:nvPr>
        </p:nvSpPr>
        <p:spPr/>
        <p:txBody>
          <a:bodyPr/>
          <a:lstStyle/>
          <a:p>
            <a:r>
              <a:rPr lang="en-US" dirty="0"/>
              <a:t>Santa’s Caravan</a:t>
            </a:r>
          </a:p>
        </p:txBody>
      </p:sp>
      <p:sp>
        <p:nvSpPr>
          <p:cNvPr id="3" name="Content Placeholder 2">
            <a:extLst>
              <a:ext uri="{FF2B5EF4-FFF2-40B4-BE49-F238E27FC236}">
                <a16:creationId xmlns:a16="http://schemas.microsoft.com/office/drawing/2014/main" id="{A12DE4A4-9D96-46DE-8CAC-355D2909BF19}"/>
              </a:ext>
            </a:extLst>
          </p:cNvPr>
          <p:cNvSpPr>
            <a:spLocks noGrp="1"/>
          </p:cNvSpPr>
          <p:nvPr>
            <p:ph idx="1"/>
          </p:nvPr>
        </p:nvSpPr>
        <p:spPr>
          <a:xfrm>
            <a:off x="913795" y="1732449"/>
            <a:ext cx="6245288" cy="4058751"/>
          </a:xfrm>
        </p:spPr>
        <p:txBody>
          <a:bodyPr>
            <a:noAutofit/>
          </a:bodyPr>
          <a:lstStyle/>
          <a:p>
            <a:pPr lvl="1"/>
            <a:r>
              <a:rPr lang="en-US" sz="3200" dirty="0"/>
              <a:t>Program provides families with:</a:t>
            </a:r>
          </a:p>
          <a:p>
            <a:pPr lvl="2"/>
            <a:r>
              <a:rPr lang="en-US" sz="3200" dirty="0"/>
              <a:t>Food during the holiday season</a:t>
            </a:r>
          </a:p>
          <a:p>
            <a:pPr lvl="2"/>
            <a:r>
              <a:rPr lang="en-US" sz="3200" dirty="0"/>
              <a:t>Coats, gloves, hats</a:t>
            </a:r>
          </a:p>
          <a:p>
            <a:pPr lvl="2"/>
            <a:r>
              <a:rPr lang="en-US" sz="3200" dirty="0"/>
              <a:t>Toiletries, diapers</a:t>
            </a:r>
          </a:p>
          <a:p>
            <a:pPr lvl="2"/>
            <a:r>
              <a:rPr lang="en-US" sz="3200" dirty="0"/>
              <a:t>Gifts</a:t>
            </a:r>
          </a:p>
        </p:txBody>
      </p:sp>
      <p:pic>
        <p:nvPicPr>
          <p:cNvPr id="5" name="Picture 4" descr="A picture containing text, items, pile, cart&#10;&#10;Description automatically generated">
            <a:extLst>
              <a:ext uri="{FF2B5EF4-FFF2-40B4-BE49-F238E27FC236}">
                <a16:creationId xmlns:a16="http://schemas.microsoft.com/office/drawing/2014/main" id="{13887CC3-E582-40E3-AC9D-5D514844C996}"/>
              </a:ext>
            </a:extLst>
          </p:cNvPr>
          <p:cNvPicPr>
            <a:picLocks noChangeAspect="1"/>
          </p:cNvPicPr>
          <p:nvPr/>
        </p:nvPicPr>
        <p:blipFill>
          <a:blip r:embed="rId3"/>
          <a:stretch>
            <a:fillRect/>
          </a:stretch>
        </p:blipFill>
        <p:spPr>
          <a:xfrm>
            <a:off x="6528288" y="2230243"/>
            <a:ext cx="5363736" cy="3713356"/>
          </a:xfrm>
          <a:prstGeom prst="rect">
            <a:avLst/>
          </a:prstGeom>
          <a:effectLst>
            <a:softEdge rad="190500"/>
          </a:effectLst>
        </p:spPr>
      </p:pic>
    </p:spTree>
    <p:extLst>
      <p:ext uri="{BB962C8B-B14F-4D97-AF65-F5344CB8AC3E}">
        <p14:creationId xmlns:p14="http://schemas.microsoft.com/office/powerpoint/2010/main" val="3853696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F2DEA-BB58-47B1-ADF6-43CC5A7472B0}"/>
              </a:ext>
            </a:extLst>
          </p:cNvPr>
          <p:cNvSpPr>
            <a:spLocks noGrp="1"/>
          </p:cNvSpPr>
          <p:nvPr>
            <p:ph type="title"/>
          </p:nvPr>
        </p:nvSpPr>
        <p:spPr/>
        <p:txBody>
          <a:bodyPr/>
          <a:lstStyle/>
          <a:p>
            <a:r>
              <a:rPr lang="en-US" dirty="0"/>
              <a:t>Santa’s Caravan</a:t>
            </a:r>
          </a:p>
        </p:txBody>
      </p:sp>
      <p:sp>
        <p:nvSpPr>
          <p:cNvPr id="3" name="Content Placeholder 2">
            <a:extLst>
              <a:ext uri="{FF2B5EF4-FFF2-40B4-BE49-F238E27FC236}">
                <a16:creationId xmlns:a16="http://schemas.microsoft.com/office/drawing/2014/main" id="{C49A6FF0-ED4F-4F25-A5B4-0A3FA9CA4484}"/>
              </a:ext>
            </a:extLst>
          </p:cNvPr>
          <p:cNvSpPr>
            <a:spLocks noGrp="1"/>
          </p:cNvSpPr>
          <p:nvPr>
            <p:ph idx="1"/>
          </p:nvPr>
        </p:nvSpPr>
        <p:spPr>
          <a:xfrm>
            <a:off x="913795" y="1732449"/>
            <a:ext cx="8759594" cy="4058751"/>
          </a:xfrm>
        </p:spPr>
        <p:txBody>
          <a:bodyPr>
            <a:noAutofit/>
          </a:bodyPr>
          <a:lstStyle/>
          <a:p>
            <a:r>
              <a:rPr lang="en-US" sz="3600" dirty="0"/>
              <a:t>Need continues to grow each year:</a:t>
            </a:r>
          </a:p>
          <a:p>
            <a:pPr lvl="1"/>
            <a:r>
              <a:rPr lang="en-US" sz="3600" dirty="0"/>
              <a:t>2018 – 157 children</a:t>
            </a:r>
          </a:p>
          <a:p>
            <a:pPr lvl="1"/>
            <a:r>
              <a:rPr lang="en-US" sz="3600" dirty="0"/>
              <a:t>2019 – 167 children</a:t>
            </a:r>
          </a:p>
          <a:p>
            <a:pPr lvl="1"/>
            <a:r>
              <a:rPr lang="en-US" sz="3600" dirty="0"/>
              <a:t>2020 – 193 children</a:t>
            </a:r>
          </a:p>
          <a:p>
            <a:pPr lvl="1"/>
            <a:r>
              <a:rPr lang="en-US" sz="3600" dirty="0"/>
              <a:t>2021 – 220 children </a:t>
            </a:r>
          </a:p>
        </p:txBody>
      </p:sp>
      <p:pic>
        <p:nvPicPr>
          <p:cNvPr id="4" name="Picture 3" descr="A picture containing indoor, stuffed, cluttered&#10;&#10;Description automatically generated">
            <a:extLst>
              <a:ext uri="{FF2B5EF4-FFF2-40B4-BE49-F238E27FC236}">
                <a16:creationId xmlns:a16="http://schemas.microsoft.com/office/drawing/2014/main" id="{B22327AA-1D9A-4AD8-A003-DCF56DBF0F89}"/>
              </a:ext>
            </a:extLst>
          </p:cNvPr>
          <p:cNvPicPr>
            <a:picLocks noChangeAspect="1"/>
          </p:cNvPicPr>
          <p:nvPr/>
        </p:nvPicPr>
        <p:blipFill>
          <a:blip r:embed="rId3"/>
          <a:stretch>
            <a:fillRect/>
          </a:stretch>
        </p:blipFill>
        <p:spPr>
          <a:xfrm>
            <a:off x="7794186" y="2623764"/>
            <a:ext cx="2783560" cy="3624636"/>
          </a:xfrm>
          <a:prstGeom prst="rect">
            <a:avLst/>
          </a:prstGeom>
          <a:effectLst>
            <a:softEdge rad="139700"/>
          </a:effectLst>
        </p:spPr>
      </p:pic>
    </p:spTree>
    <p:extLst>
      <p:ext uri="{BB962C8B-B14F-4D97-AF65-F5344CB8AC3E}">
        <p14:creationId xmlns:p14="http://schemas.microsoft.com/office/powerpoint/2010/main" val="2447186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7AC3F-205D-4637-BF31-8EDEDC2C68DC}"/>
              </a:ext>
            </a:extLst>
          </p:cNvPr>
          <p:cNvSpPr>
            <a:spLocks noGrp="1"/>
          </p:cNvSpPr>
          <p:nvPr>
            <p:ph type="title"/>
          </p:nvPr>
        </p:nvSpPr>
        <p:spPr/>
        <p:txBody>
          <a:bodyPr/>
          <a:lstStyle/>
          <a:p>
            <a:r>
              <a:rPr lang="en-US" dirty="0"/>
              <a:t>Santa’s Caravan Annual Schedule	</a:t>
            </a:r>
          </a:p>
        </p:txBody>
      </p:sp>
      <p:sp>
        <p:nvSpPr>
          <p:cNvPr id="3" name="Content Placeholder 2">
            <a:extLst>
              <a:ext uri="{FF2B5EF4-FFF2-40B4-BE49-F238E27FC236}">
                <a16:creationId xmlns:a16="http://schemas.microsoft.com/office/drawing/2014/main" id="{A12DE4A4-9D96-46DE-8CAC-355D2909BF19}"/>
              </a:ext>
            </a:extLst>
          </p:cNvPr>
          <p:cNvSpPr>
            <a:spLocks noGrp="1"/>
          </p:cNvSpPr>
          <p:nvPr>
            <p:ph idx="1"/>
          </p:nvPr>
        </p:nvSpPr>
        <p:spPr/>
        <p:txBody>
          <a:bodyPr>
            <a:noAutofit/>
          </a:bodyPr>
          <a:lstStyle/>
          <a:p>
            <a:r>
              <a:rPr lang="en-US" sz="3600" dirty="0"/>
              <a:t>Dec. 26 – Jan: Clearance items/closeout last season</a:t>
            </a:r>
          </a:p>
          <a:p>
            <a:r>
              <a:rPr lang="en-US" sz="3600" dirty="0"/>
              <a:t>Feb/March: Clearance jackets/gloves/coats, begin next season</a:t>
            </a:r>
          </a:p>
          <a:p>
            <a:r>
              <a:rPr lang="en-US" sz="3600" dirty="0"/>
              <a:t>July/Aug: Reach out to counselors/orgs to identify need</a:t>
            </a:r>
          </a:p>
          <a:p>
            <a:r>
              <a:rPr lang="en-US" sz="3600" dirty="0"/>
              <a:t>Sept/Oct: Organize food boxes/schedule family interviews. Finalize paperwork for current season</a:t>
            </a:r>
          </a:p>
        </p:txBody>
      </p:sp>
    </p:spTree>
    <p:extLst>
      <p:ext uri="{BB962C8B-B14F-4D97-AF65-F5344CB8AC3E}">
        <p14:creationId xmlns:p14="http://schemas.microsoft.com/office/powerpoint/2010/main" val="4241351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7AC3F-205D-4637-BF31-8EDEDC2C68DC}"/>
              </a:ext>
            </a:extLst>
          </p:cNvPr>
          <p:cNvSpPr>
            <a:spLocks noGrp="1"/>
          </p:cNvSpPr>
          <p:nvPr>
            <p:ph type="title"/>
          </p:nvPr>
        </p:nvSpPr>
        <p:spPr/>
        <p:txBody>
          <a:bodyPr/>
          <a:lstStyle/>
          <a:p>
            <a:r>
              <a:rPr lang="en-US" dirty="0"/>
              <a:t>October thru December	</a:t>
            </a:r>
          </a:p>
        </p:txBody>
      </p:sp>
      <p:sp>
        <p:nvSpPr>
          <p:cNvPr id="3" name="Content Placeholder 2">
            <a:extLst>
              <a:ext uri="{FF2B5EF4-FFF2-40B4-BE49-F238E27FC236}">
                <a16:creationId xmlns:a16="http://schemas.microsoft.com/office/drawing/2014/main" id="{A12DE4A4-9D96-46DE-8CAC-355D2909BF19}"/>
              </a:ext>
            </a:extLst>
          </p:cNvPr>
          <p:cNvSpPr>
            <a:spLocks noGrp="1"/>
          </p:cNvSpPr>
          <p:nvPr>
            <p:ph idx="1"/>
          </p:nvPr>
        </p:nvSpPr>
        <p:spPr>
          <a:xfrm>
            <a:off x="913795" y="1732449"/>
            <a:ext cx="6200683" cy="4058751"/>
          </a:xfrm>
        </p:spPr>
        <p:txBody>
          <a:bodyPr>
            <a:noAutofit/>
          </a:bodyPr>
          <a:lstStyle/>
          <a:p>
            <a:r>
              <a:rPr lang="en-US" sz="3600" dirty="0"/>
              <a:t>Conduct interviews, </a:t>
            </a:r>
          </a:p>
          <a:p>
            <a:r>
              <a:rPr lang="en-US" sz="3600" dirty="0"/>
              <a:t>Develop wish-lists </a:t>
            </a:r>
          </a:p>
          <a:p>
            <a:r>
              <a:rPr lang="en-US" sz="3600" dirty="0"/>
              <a:t>Organize gifts/North Pole</a:t>
            </a:r>
          </a:p>
          <a:p>
            <a:r>
              <a:rPr lang="en-US" sz="3600" dirty="0"/>
              <a:t>Distribution</a:t>
            </a:r>
          </a:p>
          <a:p>
            <a:r>
              <a:rPr lang="en-US" sz="3600" dirty="0"/>
              <a:t>Deliveries where needed</a:t>
            </a:r>
          </a:p>
        </p:txBody>
      </p:sp>
      <p:pic>
        <p:nvPicPr>
          <p:cNvPr id="5" name="Picture 4" descr="A picture containing indoor, cluttered, messy&#10;&#10;Description automatically generated">
            <a:extLst>
              <a:ext uri="{FF2B5EF4-FFF2-40B4-BE49-F238E27FC236}">
                <a16:creationId xmlns:a16="http://schemas.microsoft.com/office/drawing/2014/main" id="{84153698-443A-4688-97A2-2A929FCC4EF4}"/>
              </a:ext>
            </a:extLst>
          </p:cNvPr>
          <p:cNvPicPr>
            <a:picLocks noChangeAspect="1"/>
          </p:cNvPicPr>
          <p:nvPr/>
        </p:nvPicPr>
        <p:blipFill>
          <a:blip r:embed="rId3"/>
          <a:stretch>
            <a:fillRect/>
          </a:stretch>
        </p:blipFill>
        <p:spPr>
          <a:xfrm>
            <a:off x="8433534" y="1418011"/>
            <a:ext cx="2844671" cy="2566271"/>
          </a:xfrm>
          <a:prstGeom prst="rect">
            <a:avLst/>
          </a:prstGeom>
          <a:effectLst>
            <a:softEdge rad="317500"/>
          </a:effectLst>
        </p:spPr>
      </p:pic>
      <p:pic>
        <p:nvPicPr>
          <p:cNvPr id="7" name="Picture 6" descr="A picture containing tree, outdoor&#10;&#10;Description automatically generated">
            <a:extLst>
              <a:ext uri="{FF2B5EF4-FFF2-40B4-BE49-F238E27FC236}">
                <a16:creationId xmlns:a16="http://schemas.microsoft.com/office/drawing/2014/main" id="{4E7488B0-9744-4A4E-89E8-D869CE278278}"/>
              </a:ext>
            </a:extLst>
          </p:cNvPr>
          <p:cNvPicPr>
            <a:picLocks noChangeAspect="1"/>
          </p:cNvPicPr>
          <p:nvPr/>
        </p:nvPicPr>
        <p:blipFill>
          <a:blip r:embed="rId4"/>
          <a:stretch>
            <a:fillRect/>
          </a:stretch>
        </p:blipFill>
        <p:spPr>
          <a:xfrm>
            <a:off x="6423101" y="3984282"/>
            <a:ext cx="3656863" cy="2586342"/>
          </a:xfrm>
          <a:prstGeom prst="rect">
            <a:avLst/>
          </a:prstGeom>
          <a:effectLst>
            <a:softEdge rad="317500"/>
          </a:effectLst>
        </p:spPr>
      </p:pic>
    </p:spTree>
    <p:extLst>
      <p:ext uri="{BB962C8B-B14F-4D97-AF65-F5344CB8AC3E}">
        <p14:creationId xmlns:p14="http://schemas.microsoft.com/office/powerpoint/2010/main" val="3261304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4796C-D4A4-4B4B-9B6F-5A3A7CA0009D}"/>
              </a:ext>
            </a:extLst>
          </p:cNvPr>
          <p:cNvSpPr>
            <a:spLocks noGrp="1"/>
          </p:cNvSpPr>
          <p:nvPr>
            <p:ph type="title"/>
          </p:nvPr>
        </p:nvSpPr>
        <p:spPr/>
        <p:txBody>
          <a:bodyPr/>
          <a:lstStyle/>
          <a:p>
            <a:r>
              <a:rPr lang="en-US" dirty="0"/>
              <a:t>Volunteers</a:t>
            </a:r>
          </a:p>
        </p:txBody>
      </p:sp>
      <p:pic>
        <p:nvPicPr>
          <p:cNvPr id="5" name="Content Placeholder 4" descr="A picture containing text, person, floor, indoor&#10;&#10;Description automatically generated">
            <a:extLst>
              <a:ext uri="{FF2B5EF4-FFF2-40B4-BE49-F238E27FC236}">
                <a16:creationId xmlns:a16="http://schemas.microsoft.com/office/drawing/2014/main" id="{22A989BD-232F-4F3A-A4E0-81511DF8672D}"/>
              </a:ext>
            </a:extLst>
          </p:cNvPr>
          <p:cNvPicPr>
            <a:picLocks noGrp="1" noChangeAspect="1"/>
          </p:cNvPicPr>
          <p:nvPr>
            <p:ph idx="1"/>
          </p:nvPr>
        </p:nvPicPr>
        <p:blipFill>
          <a:blip r:embed="rId2"/>
          <a:stretch>
            <a:fillRect/>
          </a:stretch>
        </p:blipFill>
        <p:spPr>
          <a:xfrm>
            <a:off x="924443" y="1109591"/>
            <a:ext cx="2781649" cy="3806467"/>
          </a:xfrm>
          <a:effectLst>
            <a:outerShdw blurRad="25400" dir="17880000">
              <a:srgbClr val="000000">
                <a:alpha val="46000"/>
              </a:srgbClr>
            </a:outerShdw>
            <a:softEdge rad="317500"/>
          </a:effectLst>
        </p:spPr>
      </p:pic>
      <p:pic>
        <p:nvPicPr>
          <p:cNvPr id="7" name="Picture 6" descr="A picture containing text, person, indoor, luggage&#10;&#10;Description automatically generated">
            <a:extLst>
              <a:ext uri="{FF2B5EF4-FFF2-40B4-BE49-F238E27FC236}">
                <a16:creationId xmlns:a16="http://schemas.microsoft.com/office/drawing/2014/main" id="{3C99BC3F-5675-4DBA-A4F9-0D9890C0B5AA}"/>
              </a:ext>
            </a:extLst>
          </p:cNvPr>
          <p:cNvPicPr>
            <a:picLocks noChangeAspect="1"/>
          </p:cNvPicPr>
          <p:nvPr/>
        </p:nvPicPr>
        <p:blipFill>
          <a:blip r:embed="rId3"/>
          <a:stretch>
            <a:fillRect/>
          </a:stretch>
        </p:blipFill>
        <p:spPr>
          <a:xfrm>
            <a:off x="8892616" y="850064"/>
            <a:ext cx="2755170" cy="3668751"/>
          </a:xfrm>
          <a:prstGeom prst="rect">
            <a:avLst/>
          </a:prstGeom>
          <a:effectLst>
            <a:softEdge rad="317500"/>
          </a:effectLst>
        </p:spPr>
      </p:pic>
      <p:pic>
        <p:nvPicPr>
          <p:cNvPr id="9" name="Picture 8" descr="A group of people posing for a photo&#10;&#10;Description automatically generated">
            <a:extLst>
              <a:ext uri="{FF2B5EF4-FFF2-40B4-BE49-F238E27FC236}">
                <a16:creationId xmlns:a16="http://schemas.microsoft.com/office/drawing/2014/main" id="{A63A1E02-260F-409A-9989-9587DFB51804}"/>
              </a:ext>
            </a:extLst>
          </p:cNvPr>
          <p:cNvPicPr>
            <a:picLocks noChangeAspect="1"/>
          </p:cNvPicPr>
          <p:nvPr/>
        </p:nvPicPr>
        <p:blipFill>
          <a:blip r:embed="rId4"/>
          <a:stretch>
            <a:fillRect/>
          </a:stretch>
        </p:blipFill>
        <p:spPr>
          <a:xfrm>
            <a:off x="4466550" y="2919371"/>
            <a:ext cx="4094638" cy="3329029"/>
          </a:xfrm>
          <a:prstGeom prst="rect">
            <a:avLst/>
          </a:prstGeom>
          <a:effectLst>
            <a:softEdge rad="317500"/>
          </a:effectLst>
        </p:spPr>
      </p:pic>
    </p:spTree>
    <p:extLst>
      <p:ext uri="{BB962C8B-B14F-4D97-AF65-F5344CB8AC3E}">
        <p14:creationId xmlns:p14="http://schemas.microsoft.com/office/powerpoint/2010/main" val="1402881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6DECE-D6CE-4A7D-89E7-F115B2E02F0A}"/>
              </a:ext>
            </a:extLst>
          </p:cNvPr>
          <p:cNvSpPr>
            <a:spLocks noGrp="1"/>
          </p:cNvSpPr>
          <p:nvPr>
            <p:ph type="title"/>
          </p:nvPr>
        </p:nvSpPr>
        <p:spPr/>
        <p:txBody>
          <a:bodyPr/>
          <a:lstStyle/>
          <a:p>
            <a:r>
              <a:rPr lang="en-US" dirty="0"/>
              <a:t>Ways to Serve</a:t>
            </a:r>
          </a:p>
        </p:txBody>
      </p:sp>
      <p:sp>
        <p:nvSpPr>
          <p:cNvPr id="3" name="Content Placeholder 2">
            <a:extLst>
              <a:ext uri="{FF2B5EF4-FFF2-40B4-BE49-F238E27FC236}">
                <a16:creationId xmlns:a16="http://schemas.microsoft.com/office/drawing/2014/main" id="{27F345EE-A5B7-49BB-9D57-BD04F1CBCC14}"/>
              </a:ext>
            </a:extLst>
          </p:cNvPr>
          <p:cNvSpPr>
            <a:spLocks noGrp="1"/>
          </p:cNvSpPr>
          <p:nvPr>
            <p:ph idx="1"/>
          </p:nvPr>
        </p:nvSpPr>
        <p:spPr>
          <a:xfrm>
            <a:off x="913795" y="1580051"/>
            <a:ext cx="6735942" cy="4211150"/>
          </a:xfrm>
        </p:spPr>
        <p:txBody>
          <a:bodyPr>
            <a:normAutofit lnSpcReduction="10000"/>
          </a:bodyPr>
          <a:lstStyle/>
          <a:p>
            <a:r>
              <a:rPr lang="en-US" sz="4000" dirty="0"/>
              <a:t>Amazon Wish Lists</a:t>
            </a:r>
          </a:p>
          <a:p>
            <a:r>
              <a:rPr lang="en-US" sz="4000" dirty="0"/>
              <a:t>Kohl’s Cash! </a:t>
            </a:r>
          </a:p>
          <a:p>
            <a:r>
              <a:rPr lang="en-US" sz="4000" dirty="0"/>
              <a:t>Adopting a child or family</a:t>
            </a:r>
          </a:p>
          <a:p>
            <a:r>
              <a:rPr lang="en-US" sz="4000" dirty="0"/>
              <a:t>Time! Bring friends and family onboard!  Help is needed year-round!</a:t>
            </a:r>
          </a:p>
          <a:p>
            <a:pPr marL="36900" indent="0">
              <a:buNone/>
            </a:pPr>
            <a:endParaRPr lang="en-US" sz="3200" dirty="0"/>
          </a:p>
          <a:p>
            <a:endParaRPr lang="en-US" sz="3200" dirty="0"/>
          </a:p>
          <a:p>
            <a:endParaRPr lang="en-US" sz="3200" dirty="0"/>
          </a:p>
        </p:txBody>
      </p:sp>
      <p:pic>
        <p:nvPicPr>
          <p:cNvPr id="5" name="Picture 4" descr="A person holding a piece of paper&#10;&#10;Description automatically generated">
            <a:extLst>
              <a:ext uri="{FF2B5EF4-FFF2-40B4-BE49-F238E27FC236}">
                <a16:creationId xmlns:a16="http://schemas.microsoft.com/office/drawing/2014/main" id="{58C58DE2-AFE5-42FC-8975-039B7F26AE2F}"/>
              </a:ext>
            </a:extLst>
          </p:cNvPr>
          <p:cNvPicPr>
            <a:picLocks noChangeAspect="1"/>
          </p:cNvPicPr>
          <p:nvPr/>
        </p:nvPicPr>
        <p:blipFill>
          <a:blip r:embed="rId3"/>
          <a:stretch>
            <a:fillRect/>
          </a:stretch>
        </p:blipFill>
        <p:spPr>
          <a:xfrm>
            <a:off x="7991692" y="1641383"/>
            <a:ext cx="3458039" cy="4211150"/>
          </a:xfrm>
          <a:prstGeom prst="rect">
            <a:avLst/>
          </a:prstGeom>
          <a:effectLst>
            <a:softEdge rad="317500"/>
          </a:effectLst>
        </p:spPr>
      </p:pic>
    </p:spTree>
    <p:extLst>
      <p:ext uri="{BB962C8B-B14F-4D97-AF65-F5344CB8AC3E}">
        <p14:creationId xmlns:p14="http://schemas.microsoft.com/office/powerpoint/2010/main" val="3215200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AEA0D-49CA-4836-B440-5F79FBCF3958}"/>
              </a:ext>
            </a:extLst>
          </p:cNvPr>
          <p:cNvSpPr>
            <a:spLocks noGrp="1"/>
          </p:cNvSpPr>
          <p:nvPr>
            <p:ph type="title"/>
          </p:nvPr>
        </p:nvSpPr>
        <p:spPr/>
        <p:txBody>
          <a:bodyPr/>
          <a:lstStyle/>
          <a:p>
            <a:r>
              <a:rPr lang="en-US" dirty="0"/>
              <a:t>Jay Weaver Food Pantry</a:t>
            </a:r>
          </a:p>
        </p:txBody>
      </p:sp>
      <p:pic>
        <p:nvPicPr>
          <p:cNvPr id="4" name="Content Placeholder 3" descr="A picture containing text, ceiling, indoor&#10;&#10;Description automatically generated">
            <a:extLst>
              <a:ext uri="{FF2B5EF4-FFF2-40B4-BE49-F238E27FC236}">
                <a16:creationId xmlns:a16="http://schemas.microsoft.com/office/drawing/2014/main" id="{5B7479DF-5BAC-4EB7-A5B2-AE34E7942F60}"/>
              </a:ext>
            </a:extLst>
          </p:cNvPr>
          <p:cNvPicPr>
            <a:picLocks noGrp="1" noChangeAspect="1"/>
          </p:cNvPicPr>
          <p:nvPr>
            <p:ph idx="1"/>
          </p:nvPr>
        </p:nvPicPr>
        <p:blipFill>
          <a:blip r:embed="rId3"/>
          <a:stretch>
            <a:fillRect/>
          </a:stretch>
        </p:blipFill>
        <p:spPr>
          <a:xfrm>
            <a:off x="2386360" y="1405054"/>
            <a:ext cx="7270595" cy="5135185"/>
          </a:xfrm>
          <a:prstGeom prst="ellipse">
            <a:avLst/>
          </a:prstGeom>
          <a:ln>
            <a:noFill/>
          </a:ln>
          <a:effectLst>
            <a:softEdge rad="112500"/>
          </a:effectLst>
        </p:spPr>
      </p:pic>
    </p:spTree>
    <p:extLst>
      <p:ext uri="{BB962C8B-B14F-4D97-AF65-F5344CB8AC3E}">
        <p14:creationId xmlns:p14="http://schemas.microsoft.com/office/powerpoint/2010/main" val="31010051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1744</TotalTime>
  <Words>2862</Words>
  <Application>Microsoft Office PowerPoint</Application>
  <PresentationFormat>Widescreen</PresentationFormat>
  <Paragraphs>415</Paragraphs>
  <Slides>20</Slides>
  <Notes>13</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Calisto MT</vt:lpstr>
      <vt:lpstr>Symbol</vt:lpstr>
      <vt:lpstr>Wingdings 2</vt:lpstr>
      <vt:lpstr>Slate</vt:lpstr>
      <vt:lpstr>PowerPoint Presentation</vt:lpstr>
      <vt:lpstr>Santa’s Caravan</vt:lpstr>
      <vt:lpstr>Santa’s Caravan</vt:lpstr>
      <vt:lpstr>Santa’s Caravan</vt:lpstr>
      <vt:lpstr>Santa’s Caravan Annual Schedule </vt:lpstr>
      <vt:lpstr>October thru December </vt:lpstr>
      <vt:lpstr>Volunteers</vt:lpstr>
      <vt:lpstr>Ways to Serve</vt:lpstr>
      <vt:lpstr>Jay Weaver Food Pantry</vt:lpstr>
      <vt:lpstr>Jay Weaver Emergency Food Pantry – Years At a Glance (2020) </vt:lpstr>
      <vt:lpstr>Jay Weaver Emergency Food Pantry – Years At a Glance (2021)</vt:lpstr>
      <vt:lpstr>Our Clients</vt:lpstr>
      <vt:lpstr>2020</vt:lpstr>
      <vt:lpstr>Food Mission Client Monthly Totals</vt:lpstr>
      <vt:lpstr>Food Mission Pounds Distributed  Monthly Totals</vt:lpstr>
      <vt:lpstr>School Pantry – Weekend Bag Program</vt:lpstr>
      <vt:lpstr>School Pantry – Weekend Bag Program</vt:lpstr>
      <vt:lpstr>Congregation, Community and Grant Funds 2020 – NOW Overview</vt:lpstr>
      <vt:lpstr>Dedicated Volunteers</vt:lpstr>
      <vt:lpstr>Dedicated Volunteers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dc:title>
  <dc:creator>Andrea Dean</dc:creator>
  <cp:lastModifiedBy>Musser, John D.  (INPO)</cp:lastModifiedBy>
  <cp:revision>2</cp:revision>
  <dcterms:created xsi:type="dcterms:W3CDTF">2022-03-23T21:04:11Z</dcterms:created>
  <dcterms:modified xsi:type="dcterms:W3CDTF">2022-04-07T11:42:19Z</dcterms:modified>
</cp:coreProperties>
</file>